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912" y="-80"/>
      </p:cViewPr>
      <p:guideLst>
        <p:guide orient="horz" pos="4240"/>
        <p:guide pos="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7094"/>
            <a:ext cx="7772400" cy="1470025"/>
          </a:xfrm>
        </p:spPr>
        <p:txBody>
          <a:bodyPr anchor="b" anchorCtr="0"/>
          <a:lstStyle>
            <a:lvl1pPr>
              <a:defRPr sz="54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810000"/>
            <a:ext cx="7770812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2461A-250E-4A29-9E9B-599CA3838FA1}" type="datetime1">
              <a:rPr lang="en-US" smtClean="0"/>
              <a:pPr/>
              <a:t>8/2/18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Cover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25" y="3048000"/>
            <a:ext cx="1123950" cy="77152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38282"/>
            <a:ext cx="7770813" cy="1048870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457200"/>
            <a:ext cx="4572000" cy="3173506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181600"/>
            <a:ext cx="7770813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8/2/18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4890247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8/2/18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7882"/>
            <a:ext cx="1524000" cy="53250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7882"/>
            <a:ext cx="5889812" cy="5325036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8/2/18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052928" y="3115195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8/2/18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26440"/>
            <a:ext cx="7770813" cy="1472184"/>
          </a:xfrm>
        </p:spPr>
        <p:txBody>
          <a:bodyPr anchor="b" anchorCtr="0"/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13048"/>
            <a:ext cx="7770813" cy="1755648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8/2/18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Glyph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174066"/>
            <a:ext cx="1066800" cy="5905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8/2/18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8/2/18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8/2/18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8/2/18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6" y="914400"/>
            <a:ext cx="3657600" cy="1162050"/>
          </a:xfrm>
        </p:spPr>
        <p:txBody>
          <a:bodyPr anchor="b"/>
          <a:lstStyle>
            <a:lvl1pPr algn="ctr">
              <a:defRPr sz="3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118" y="457199"/>
            <a:ext cx="3657600" cy="5410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tabLst/>
              <a:defRPr sz="2000"/>
            </a:lvl6pPr>
            <a:lvl7pPr marL="2290763" indent="-461963">
              <a:tabLst/>
              <a:defRPr sz="2000"/>
            </a:lvl7pPr>
            <a:lvl8pPr marL="2290763" indent="-461963">
              <a:tabLst/>
              <a:defRPr sz="2000"/>
            </a:lvl8pPr>
            <a:lvl9pPr marL="2290763" indent="-461963">
              <a:tabLst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6" y="2590799"/>
            <a:ext cx="3657600" cy="28956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/>
              <a:pPr/>
              <a:t>8/2/18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4746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013" y="914400"/>
            <a:ext cx="3657600" cy="1161288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906" y="457200"/>
            <a:ext cx="3657600" cy="5413248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013" y="2587752"/>
            <a:ext cx="3657600" cy="2898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/>
              <a:pPr/>
              <a:t>8/2/18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4853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8911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7236"/>
            <a:ext cx="7770813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9800"/>
            <a:ext cx="7770813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289115"/>
            <a:ext cx="2375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8/2/18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624" y="6289115"/>
            <a:ext cx="3155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2"/>
          </a:solidFill>
          <a:effectLst>
            <a:outerShdw blurRad="38100" dist="12700" algn="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accent3"/>
        </a:buClr>
        <a:buFont typeface="Wingdings" pitchFamily="2" charset="2"/>
        <a:buChar char="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youtube.com/watch?v=196cri0PXE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youtube.com/watch?time_continue30&amp;v=wOgELwqeyMU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Relationship Id="rId3" Type="http://schemas.openxmlformats.org/officeDocument/2006/relationships/hyperlink" Target="https://www.youtube.com/watch?v=evzF2PSgm_Y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vorakcover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9144000" cy="228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47636" y="2990273"/>
            <a:ext cx="43179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Symphony</a:t>
            </a:r>
            <a:r>
              <a:rPr lang="en-US" sz="4000" dirty="0" smtClean="0"/>
              <a:t> </a:t>
            </a:r>
            <a:r>
              <a:rPr lang="en-US" sz="6000" dirty="0" smtClean="0"/>
              <a:t>6</a:t>
            </a:r>
          </a:p>
          <a:p>
            <a:pPr algn="ctr"/>
            <a:r>
              <a:rPr lang="en-US" sz="6000" dirty="0" smtClean="0"/>
              <a:t>Movement 3 </a:t>
            </a:r>
          </a:p>
          <a:p>
            <a:pPr algn="ctr"/>
            <a:r>
              <a:rPr lang="en-US" sz="6000" dirty="0" smtClean="0"/>
              <a:t>“</a:t>
            </a:r>
            <a:r>
              <a:rPr lang="en-US" sz="6000" dirty="0" err="1" smtClean="0"/>
              <a:t>Furiant</a:t>
            </a:r>
            <a:r>
              <a:rPr lang="en-US" sz="6000" dirty="0" smtClean="0"/>
              <a:t>”</a:t>
            </a:r>
            <a:endParaRPr lang="en-US" sz="6000" dirty="0"/>
          </a:p>
        </p:txBody>
      </p:sp>
      <p:sp>
        <p:nvSpPr>
          <p:cNvPr id="2" name="TextBox 1"/>
          <p:cNvSpPr txBox="1"/>
          <p:nvPr/>
        </p:nvSpPr>
        <p:spPr>
          <a:xfrm>
            <a:off x="2006600" y="2477413"/>
            <a:ext cx="5203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Image Source: http</a:t>
            </a:r>
            <a:r>
              <a:rPr lang="en-US" sz="1100" dirty="0"/>
              <a:t>://www.antonin-dvorak.cz/images/zahlavi/zahlavi_zivotopis.jpg</a:t>
            </a:r>
          </a:p>
          <a:p>
            <a:r>
              <a:rPr lang="en-US" sz="1100" dirty="0" smtClean="0"/>
              <a:t>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992227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vorak-family-ny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508001"/>
            <a:ext cx="5409097" cy="4013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92500" y="4543623"/>
            <a:ext cx="2300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Dvorak’s family in the USA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1642716" y="4851400"/>
            <a:ext cx="5673348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Image Source: https</a:t>
            </a:r>
            <a:r>
              <a:rPr lang="en-US" sz="1100" dirty="0"/>
              <a:t>://assets.classicfm.com/2013/27</a:t>
            </a:r>
            <a:r>
              <a:rPr lang="en-US" sz="1100" dirty="0" smtClean="0"/>
              <a:t>/dvorak</a:t>
            </a:r>
            <a:r>
              <a:rPr lang="en-US" sz="1100" dirty="0"/>
              <a:t>-family-1373534480-view-0.jpg</a:t>
            </a:r>
          </a:p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14500" y="5559286"/>
            <a:ext cx="56015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Although Dvorak was very successful in America, </a:t>
            </a:r>
          </a:p>
          <a:p>
            <a:pPr algn="ctr"/>
            <a:r>
              <a:rPr lang="en-US" sz="2000" dirty="0" smtClean="0"/>
              <a:t>he was homesick and stayed only three years.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85902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ustofdvorakinpraguecemetar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56" y="246592"/>
            <a:ext cx="4139406" cy="55192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3300" y="5802411"/>
            <a:ext cx="2867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Bust of Dvorak in Prague cemetery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01612" y="6119167"/>
            <a:ext cx="487124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Image Source: http</a:t>
            </a:r>
            <a:r>
              <a:rPr lang="en-US" sz="1100" dirty="0"/>
              <a:t>://www.antonin-dvorak.cz/images/busta_hrobka.JPG</a:t>
            </a:r>
          </a:p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34727" y="1574800"/>
            <a:ext cx="405929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After returning to his homeland,</a:t>
            </a:r>
          </a:p>
          <a:p>
            <a:pPr algn="ctr"/>
            <a:r>
              <a:rPr lang="en-US" sz="2000" dirty="0" smtClean="0"/>
              <a:t>Dvorak served as the Director of</a:t>
            </a:r>
          </a:p>
          <a:p>
            <a:pPr algn="ctr"/>
            <a:r>
              <a:rPr lang="en-US" sz="2000" dirty="0" smtClean="0"/>
              <a:t>the Prague Conservatory from 1901 </a:t>
            </a:r>
          </a:p>
          <a:p>
            <a:pPr algn="ctr"/>
            <a:r>
              <a:rPr lang="en-US" sz="2000" dirty="0" smtClean="0"/>
              <a:t>until he died in 1904.</a:t>
            </a:r>
          </a:p>
          <a:p>
            <a:endParaRPr lang="en-US" sz="2000" dirty="0" smtClean="0"/>
          </a:p>
          <a:p>
            <a:r>
              <a:rPr lang="en-US" sz="2000" dirty="0" smtClean="0"/>
              <a:t>A </a:t>
            </a:r>
            <a:r>
              <a:rPr lang="en-US" sz="2000" dirty="0" smtClean="0"/>
              <a:t>bust </a:t>
            </a:r>
            <a:r>
              <a:rPr lang="en-US" sz="2000" dirty="0" smtClean="0"/>
              <a:t>created by a Czech</a:t>
            </a:r>
          </a:p>
          <a:p>
            <a:r>
              <a:rPr lang="en-US" sz="2000" dirty="0" smtClean="0"/>
              <a:t>sculptor marks his grave.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890765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7612" y="1143000"/>
            <a:ext cx="487420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Symphony Number 6</a:t>
            </a:r>
          </a:p>
          <a:p>
            <a:pPr algn="ctr"/>
            <a:r>
              <a:rPr lang="en-US" sz="4000" dirty="0" smtClean="0"/>
              <a:t>Movement 3</a:t>
            </a:r>
          </a:p>
          <a:p>
            <a:pPr algn="ctr"/>
            <a:r>
              <a:rPr lang="en-US" sz="4000" dirty="0" smtClean="0"/>
              <a:t>“</a:t>
            </a:r>
            <a:r>
              <a:rPr lang="en-US" sz="4000" dirty="0" err="1" smtClean="0"/>
              <a:t>Furiant</a:t>
            </a:r>
            <a:r>
              <a:rPr lang="en-US" sz="4000" dirty="0" smtClean="0"/>
              <a:t>”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117600" y="3962400"/>
            <a:ext cx="6477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Fundamental Element of Music being studied </a:t>
            </a:r>
            <a:r>
              <a:rPr lang="en-US" dirty="0" smtClean="0"/>
              <a:t>- </a:t>
            </a:r>
            <a:r>
              <a:rPr lang="en-US" sz="2800" dirty="0" smtClean="0"/>
              <a:t>FORM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68378" y="4940300"/>
            <a:ext cx="877562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Form is the MAP, the LAYOUT, or the BLUEPRINT for the STRUCTURE of music.</a:t>
            </a:r>
          </a:p>
          <a:p>
            <a:endParaRPr lang="en-US" dirty="0"/>
          </a:p>
          <a:p>
            <a:r>
              <a:rPr lang="en-US" dirty="0" smtClean="0"/>
              <a:t>It is the overall ORGANIZATIONAL PLAN the composer creates which DIVIDES the</a:t>
            </a:r>
          </a:p>
          <a:p>
            <a:r>
              <a:rPr lang="en-US" dirty="0" smtClean="0"/>
              <a:t>composition into SECTIONS that are arranged in a specific ORDER.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86834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0111" y="1937266"/>
            <a:ext cx="7031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A SYMPHONY is divided into SECTIONS called MOVEMENTS.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41026" y="2999264"/>
            <a:ext cx="5194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 Sometimes, the MOVEMENTS have nicknames.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75759" y="3962400"/>
            <a:ext cx="7006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3. We will be listening to Dvorak’s 6</a:t>
            </a:r>
            <a:r>
              <a:rPr lang="en-US" baseline="30000" dirty="0" smtClean="0"/>
              <a:t>th</a:t>
            </a:r>
            <a:r>
              <a:rPr lang="en-US" dirty="0" smtClean="0"/>
              <a:t> Symphony,</a:t>
            </a:r>
          </a:p>
          <a:p>
            <a:pPr algn="ctr"/>
            <a:r>
              <a:rPr lang="en-US" dirty="0" smtClean="0"/>
              <a:t>the third SECTION or MOVEMENT, which is nicknamed “</a:t>
            </a:r>
            <a:r>
              <a:rPr lang="en-US" dirty="0" err="1" smtClean="0"/>
              <a:t>Furiant</a:t>
            </a:r>
            <a:r>
              <a:rPr lang="en-US" dirty="0" smtClean="0"/>
              <a:t>”.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30514" y="5214034"/>
            <a:ext cx="6782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4.“Furiant” means the music is a fiery folk DANCE from Bohemia, </a:t>
            </a:r>
          </a:p>
          <a:p>
            <a:pPr algn="ctr"/>
            <a:r>
              <a:rPr lang="en-US" dirty="0" smtClean="0"/>
              <a:t>which today is part of the Czech Republic.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25460" y="304800"/>
            <a:ext cx="671850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Symphony 6, Movement 3, “</a:t>
            </a:r>
            <a:r>
              <a:rPr lang="en-US" sz="3200" dirty="0" err="1" smtClean="0"/>
              <a:t>Furiant</a:t>
            </a:r>
            <a:r>
              <a:rPr lang="en-US" sz="3200" dirty="0" smtClean="0"/>
              <a:t>”</a:t>
            </a:r>
          </a:p>
          <a:p>
            <a:pPr algn="ctr"/>
            <a:r>
              <a:rPr lang="en-US" sz="3200" dirty="0" smtClean="0"/>
              <a:t>Let’s break down the FORM</a:t>
            </a:r>
            <a:r>
              <a:rPr lang="is-IS" sz="3200" dirty="0" smtClean="0"/>
              <a:t>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51809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700" y="177800"/>
            <a:ext cx="10912148" cy="6463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Guided Viewing for Videos of Movement 3 “</a:t>
            </a:r>
            <a:r>
              <a:rPr lang="en-US" sz="1400" b="1" dirty="0" err="1"/>
              <a:t>Furiant</a:t>
            </a:r>
            <a:r>
              <a:rPr lang="en-US" sz="1400" b="1" dirty="0"/>
              <a:t>” of Symphony No. 6 by Dvorak</a:t>
            </a:r>
          </a:p>
          <a:p>
            <a:endParaRPr lang="en-US" sz="1400" b="1" dirty="0"/>
          </a:p>
          <a:p>
            <a:r>
              <a:rPr lang="en-US" sz="1400" b="1" dirty="0"/>
              <a:t>Video #1:</a:t>
            </a:r>
          </a:p>
          <a:p>
            <a:endParaRPr lang="en-US" sz="1200" dirty="0"/>
          </a:p>
          <a:p>
            <a:r>
              <a:rPr lang="en-US" sz="1200" dirty="0"/>
              <a:t>1. What kind of facial hair did Dvorak have in the portrait shown in the video?</a:t>
            </a:r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2. Why is the baton blurry in the picture of the conductor?</a:t>
            </a:r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3. In the black and white sketches of the dancers, do they look like they live in the city or in the country?</a:t>
            </a:r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4. In the photographs of the dancers, what are the men doing with their arms?</a:t>
            </a:r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5. What color are the rooftops in the village scene?</a:t>
            </a:r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6. How many bridges cross over the river in the city scene?</a:t>
            </a:r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7. In the painting of the lake, what kind of boat are the two people sitting in?</a:t>
            </a:r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8. What time of year is depicted in the picture of the house in the country?</a:t>
            </a:r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9. What time of day is it in the picture of the country road?</a:t>
            </a:r>
          </a:p>
          <a:p>
            <a:endParaRPr lang="en-US" sz="1200" dirty="0"/>
          </a:p>
          <a:p>
            <a:endParaRPr lang="en-US" sz="1200" dirty="0" smtClean="0"/>
          </a:p>
          <a:p>
            <a:r>
              <a:rPr lang="en-US" sz="1200" dirty="0" smtClean="0"/>
              <a:t>10. What is the name of the orchestra that played the music?</a:t>
            </a:r>
          </a:p>
          <a:p>
            <a:r>
              <a:rPr lang="en-US" sz="1200" dirty="0" smtClean="0"/>
              <a:t> </a:t>
            </a:r>
          </a:p>
          <a:p>
            <a:r>
              <a:rPr lang="en-US" sz="1200" dirty="0" smtClean="0"/>
              <a:t> </a:t>
            </a:r>
            <a:r>
              <a:rPr lang="en-US" sz="1200" b="1" dirty="0" smtClean="0"/>
              <a:t>Link to Video #1  </a:t>
            </a:r>
            <a:r>
              <a:rPr lang="en-US" sz="1200" b="1" dirty="0" smtClean="0">
                <a:hlinkClick r:id="rId2"/>
              </a:rPr>
              <a:t>Dvorak: Symphony No. 6 - 'Furiant' - Jose Serebrier conducts the Bournemouth Symphony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93155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0"/>
            <a:ext cx="9144000" cy="6740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Video #2:</a:t>
            </a:r>
          </a:p>
          <a:p>
            <a:endParaRPr lang="en-US" dirty="0"/>
          </a:p>
          <a:p>
            <a:r>
              <a:rPr lang="en-US" dirty="0"/>
              <a:t>1. Are the images still photographs or live video</a:t>
            </a:r>
            <a:r>
              <a:rPr lang="en-US" dirty="0" smtClean="0"/>
              <a:t>?</a:t>
            </a:r>
            <a:endParaRPr lang="en-US" dirty="0"/>
          </a:p>
          <a:p>
            <a:endParaRPr lang="en-US" dirty="0"/>
          </a:p>
          <a:p>
            <a:r>
              <a:rPr lang="en-US" dirty="0"/>
              <a:t>2. Is this a scene from an opera, a concert, or a ballet</a:t>
            </a:r>
            <a:r>
              <a:rPr lang="en-US" dirty="0" smtClean="0"/>
              <a:t>?</a:t>
            </a:r>
            <a:endParaRPr lang="en-US" dirty="0"/>
          </a:p>
          <a:p>
            <a:endParaRPr lang="en-US" dirty="0"/>
          </a:p>
          <a:p>
            <a:r>
              <a:rPr lang="en-US" dirty="0"/>
              <a:t>3. Is the setting a village or the city</a:t>
            </a:r>
            <a:r>
              <a:rPr lang="en-US" dirty="0" smtClean="0"/>
              <a:t>?</a:t>
            </a:r>
            <a:endParaRPr lang="en-US" dirty="0"/>
          </a:p>
          <a:p>
            <a:endParaRPr lang="en-US" dirty="0"/>
          </a:p>
          <a:p>
            <a:r>
              <a:rPr lang="en-US" dirty="0"/>
              <a:t>4. Are the people dancing wealthy or peasants</a:t>
            </a:r>
            <a:r>
              <a:rPr lang="en-US" dirty="0" smtClean="0"/>
              <a:t>?</a:t>
            </a:r>
            <a:endParaRPr lang="en-US" dirty="0"/>
          </a:p>
          <a:p>
            <a:endParaRPr lang="en-US" dirty="0"/>
          </a:p>
          <a:p>
            <a:r>
              <a:rPr lang="en-US" dirty="0"/>
              <a:t>5. Who is dancing at the beginning of the video?</a:t>
            </a:r>
          </a:p>
          <a:p>
            <a:endParaRPr lang="en-US" dirty="0"/>
          </a:p>
          <a:p>
            <a:r>
              <a:rPr lang="en-US" dirty="0"/>
              <a:t>6. How are the men dressed</a:t>
            </a:r>
            <a:r>
              <a:rPr lang="en-US" dirty="0" smtClean="0"/>
              <a:t>?</a:t>
            </a:r>
            <a:endParaRPr lang="en-US" dirty="0"/>
          </a:p>
          <a:p>
            <a:endParaRPr lang="en-US" dirty="0"/>
          </a:p>
          <a:p>
            <a:r>
              <a:rPr lang="en-US" dirty="0"/>
              <a:t>7. What movements do the dancers do with their arms</a:t>
            </a:r>
            <a:r>
              <a:rPr lang="en-US" dirty="0" smtClean="0"/>
              <a:t>?</a:t>
            </a:r>
            <a:endParaRPr lang="en-US" dirty="0"/>
          </a:p>
          <a:p>
            <a:endParaRPr lang="en-US" dirty="0"/>
          </a:p>
          <a:p>
            <a:r>
              <a:rPr lang="en-US" dirty="0"/>
              <a:t>8. Why are the dancers spinning and turning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Link to Video #2:</a:t>
            </a:r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r>
              <a:rPr lang="en-US" dirty="0" smtClean="0">
                <a:hlinkClick r:id="rId2"/>
              </a:rPr>
              <a:t>Antonin Dvorak: Dance Movements from Symphonies 6, 7, &amp; 8 with Ballet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107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2600" y="1168400"/>
            <a:ext cx="82169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Compare and contrast: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3600" dirty="0"/>
              <a:t>Compare: What is similar between the two videos?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sz="3600" dirty="0"/>
              <a:t>Contrast: What is different about the two videos?</a:t>
            </a:r>
          </a:p>
        </p:txBody>
      </p:sp>
    </p:spTree>
    <p:extLst>
      <p:ext uri="{BB962C8B-B14F-4D97-AF65-F5344CB8AC3E}">
        <p14:creationId xmlns:p14="http://schemas.microsoft.com/office/powerpoint/2010/main" val="1318852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4903" y="88900"/>
            <a:ext cx="7430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Form Map for Movement 3 “</a:t>
            </a:r>
            <a:r>
              <a:rPr lang="en-US" b="1" dirty="0" err="1" smtClean="0"/>
              <a:t>Furiant</a:t>
            </a:r>
            <a:r>
              <a:rPr lang="en-US" b="1" dirty="0" smtClean="0"/>
              <a:t>” from Symphony No. 6 by Dvorak</a:t>
            </a:r>
          </a:p>
          <a:p>
            <a:pPr algn="ctr"/>
            <a:r>
              <a:rPr lang="en-US" b="1" dirty="0" smtClean="0"/>
              <a:t>(Education Concert version has no repeats)</a:t>
            </a:r>
            <a:endParaRPr lang="en-US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47382"/>
              </p:ext>
            </p:extLst>
          </p:nvPr>
        </p:nvGraphicFramePr>
        <p:xfrm>
          <a:off x="165100" y="952500"/>
          <a:ext cx="8801100" cy="590550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2933700"/>
                <a:gridCol w="2933700"/>
                <a:gridCol w="2933700"/>
              </a:tblGrid>
              <a:tr h="1968500"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/>
                        <a:t>A</a:t>
                      </a:r>
                      <a:endParaRPr lang="en-US" sz="1800" b="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/>
                        <a:t>B</a:t>
                      </a:r>
                    </a:p>
                    <a:p>
                      <a:pPr algn="ctr"/>
                      <a:r>
                        <a:rPr lang="en-US" sz="2800" b="1" dirty="0" smtClean="0"/>
                        <a:t>Trio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/>
                        <a:t>A</a:t>
                      </a:r>
                      <a:endParaRPr lang="en-US" sz="6000" b="1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68500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Theme I</a:t>
                      </a:r>
                    </a:p>
                    <a:p>
                      <a:pPr algn="ctr"/>
                      <a:r>
                        <a:rPr lang="en-US" dirty="0" smtClean="0"/>
                        <a:t>23 measures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First section</a:t>
                      </a:r>
                    </a:p>
                    <a:p>
                      <a:pPr algn="ctr"/>
                      <a:r>
                        <a:rPr lang="en-US" dirty="0" smtClean="0"/>
                        <a:t>48 measures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Theme I</a:t>
                      </a:r>
                    </a:p>
                    <a:p>
                      <a:pPr algn="ctr"/>
                      <a:r>
                        <a:rPr lang="en-US" dirty="0" smtClean="0"/>
                        <a:t>19 measures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685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</a:t>
                      </a:r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Theme 2</a:t>
                      </a:r>
                    </a:p>
                    <a:p>
                      <a:pPr algn="ctr"/>
                      <a:r>
                        <a:rPr lang="en-US" dirty="0" smtClean="0"/>
                        <a:t>120  measures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Second section</a:t>
                      </a:r>
                    </a:p>
                    <a:p>
                      <a:pPr algn="ctr"/>
                      <a:r>
                        <a:rPr lang="en-US" dirty="0" smtClean="0"/>
                        <a:t>87 measures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Theme 2</a:t>
                      </a:r>
                    </a:p>
                    <a:p>
                      <a:pPr algn="ctr"/>
                      <a:r>
                        <a:rPr lang="en-US" dirty="0" smtClean="0"/>
                        <a:t>141 measures</a:t>
                      </a:r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Coda 6 measures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6030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8841" y="138668"/>
            <a:ext cx="782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Listening </a:t>
            </a:r>
            <a:r>
              <a:rPr lang="en-US" b="1" dirty="0"/>
              <a:t>Map for Movement 3 “</a:t>
            </a:r>
            <a:r>
              <a:rPr lang="en-US" b="1" dirty="0" err="1"/>
              <a:t>Furiant</a:t>
            </a:r>
            <a:r>
              <a:rPr lang="en-US" b="1" dirty="0"/>
              <a:t>” from Symphony No. 6 by Dvorak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208417"/>
              </p:ext>
            </p:extLst>
          </p:nvPr>
        </p:nvGraphicFramePr>
        <p:xfrm>
          <a:off x="152402" y="863600"/>
          <a:ext cx="8915400" cy="5892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1800"/>
                <a:gridCol w="2971800"/>
                <a:gridCol w="2971800"/>
              </a:tblGrid>
              <a:tr h="589280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A</a:t>
                      </a:r>
                      <a:endParaRPr lang="en-US" sz="4000" b="1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B</a:t>
                      </a:r>
                      <a:endParaRPr lang="en-US" sz="4000" b="1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A</a:t>
                      </a:r>
                      <a:endParaRPr lang="en-US" sz="4000" b="1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4898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9374" y="533400"/>
            <a:ext cx="602981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Introduction to Graphic Notation</a:t>
            </a:r>
            <a:endParaRPr lang="en-US" sz="3200" dirty="0"/>
          </a:p>
        </p:txBody>
      </p:sp>
      <p:pic>
        <p:nvPicPr>
          <p:cNvPr id="3" name="Picture 2" descr="graphicscorenot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1841500"/>
            <a:ext cx="4758267" cy="2857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0000" y="4813300"/>
            <a:ext cx="67799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Image Source: http</a:t>
            </a:r>
            <a:r>
              <a:rPr lang="en-US" sz="1100" dirty="0"/>
              <a:t>://</a:t>
            </a:r>
            <a:r>
              <a:rPr lang="en-US" sz="1100" dirty="0" err="1"/>
              <a:t>elementarymusicresources.blogspot.com</a:t>
            </a:r>
            <a:r>
              <a:rPr lang="en-US" sz="1100" dirty="0"/>
              <a:t>/2013/05</a:t>
            </a:r>
            <a:r>
              <a:rPr lang="en-US" sz="1100" dirty="0" smtClean="0"/>
              <a:t>/centers</a:t>
            </a:r>
            <a:r>
              <a:rPr lang="en-US" sz="1100" dirty="0"/>
              <a:t>-graphic-notation-</a:t>
            </a:r>
            <a:r>
              <a:rPr lang="en-US" sz="1100" dirty="0" err="1"/>
              <a:t>station.html</a:t>
            </a:r>
            <a:endParaRPr lang="en-US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1926068" y="5640864"/>
            <a:ext cx="5873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hlinkClick r:id="rId3"/>
              </a:rPr>
              <a:t>Video Lesson: Creating the Graphic Score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94640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VORAK-portrait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705" y="88900"/>
            <a:ext cx="3236190" cy="44497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24003" y="5287714"/>
            <a:ext cx="37753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Antonin Dvorak</a:t>
            </a:r>
          </a:p>
          <a:p>
            <a:pPr algn="ctr"/>
            <a:r>
              <a:rPr lang="en-US" sz="4000" dirty="0" smtClean="0"/>
              <a:t>1841-1904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131705" y="4568824"/>
            <a:ext cx="323619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Image Source: https</a:t>
            </a:r>
            <a:r>
              <a:rPr lang="en-US" sz="1050" dirty="0"/>
              <a:t>://d15gc4eof6ew0j.cloudfront.net/</a:t>
            </a:r>
            <a:r>
              <a:rPr lang="en-US" sz="1050" dirty="0" err="1"/>
              <a:t>img</a:t>
            </a:r>
            <a:r>
              <a:rPr lang="en-US" sz="1050" dirty="0" smtClean="0"/>
              <a:t>/DSO</a:t>
            </a:r>
            <a:r>
              <a:rPr lang="en-US" sz="1050" dirty="0"/>
              <a:t>%20Kids/composers/Border-%20Revised/DVORAK-romantic.jpg</a:t>
            </a:r>
          </a:p>
          <a:p>
            <a:r>
              <a:rPr lang="en-US" sz="1050" dirty="0" smtClean="0"/>
              <a:t> 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543187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283" y="190500"/>
            <a:ext cx="8677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Graphic Notation Map for Movement 3 “</a:t>
            </a:r>
            <a:r>
              <a:rPr lang="en-US" b="1" dirty="0" err="1" smtClean="0"/>
              <a:t>Furiant</a:t>
            </a:r>
            <a:r>
              <a:rPr lang="en-US" b="1" dirty="0" smtClean="0"/>
              <a:t>” from Symphony No. 6 by Dvorak</a:t>
            </a:r>
            <a:endParaRPr lang="en-US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929505"/>
              </p:ext>
            </p:extLst>
          </p:nvPr>
        </p:nvGraphicFramePr>
        <p:xfrm>
          <a:off x="76200" y="762000"/>
          <a:ext cx="8967789" cy="5930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38463"/>
                <a:gridCol w="3014663"/>
                <a:gridCol w="3014663"/>
              </a:tblGrid>
              <a:tr h="492760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A</a:t>
                      </a:r>
                      <a:endParaRPr lang="en-US" sz="4000" b="1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B</a:t>
                      </a:r>
                      <a:endParaRPr lang="en-US" sz="4000" b="1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A</a:t>
                      </a:r>
                      <a:endParaRPr lang="en-US" sz="4000" b="1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33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What instrument</a:t>
                      </a:r>
                      <a:r>
                        <a:rPr lang="en-US" sz="1600" baseline="0" dirty="0" smtClean="0"/>
                        <a:t> will you play?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What instrument</a:t>
                      </a:r>
                      <a:r>
                        <a:rPr lang="en-US" sz="1600" baseline="0" dirty="0" smtClean="0"/>
                        <a:t> will you play?</a:t>
                      </a:r>
                      <a:endParaRPr lang="en-US" sz="1600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What instrument will you play?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687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03268" y="88900"/>
            <a:ext cx="5473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Planning Guide for Creating Graphic Notation Map</a:t>
            </a:r>
            <a:endParaRPr lang="en-US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269841"/>
              </p:ext>
            </p:extLst>
          </p:nvPr>
        </p:nvGraphicFramePr>
        <p:xfrm>
          <a:off x="165100" y="952500"/>
          <a:ext cx="8801100" cy="590550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2933700"/>
                <a:gridCol w="2933700"/>
                <a:gridCol w="2933700"/>
              </a:tblGrid>
              <a:tr h="1968500"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/>
                        <a:t>A</a:t>
                      </a:r>
                      <a:endParaRPr lang="en-US" sz="1800" b="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/>
                        <a:t>B</a:t>
                      </a:r>
                    </a:p>
                    <a:p>
                      <a:pPr algn="ctr"/>
                      <a:r>
                        <a:rPr lang="en-US" sz="2800" b="1" dirty="0" smtClean="0"/>
                        <a:t>Trio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/>
                        <a:t>A</a:t>
                      </a:r>
                      <a:endParaRPr lang="en-US" sz="6000" b="1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68500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Theme I</a:t>
                      </a:r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First section</a:t>
                      </a:r>
                    </a:p>
                    <a:p>
                      <a:pPr algn="ctr"/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Theme I</a:t>
                      </a:r>
                    </a:p>
                    <a:p>
                      <a:pPr algn="ctr"/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685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</a:t>
                      </a:r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Theme 2</a:t>
                      </a:r>
                    </a:p>
                    <a:p>
                      <a:pPr algn="ctr"/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Second section</a:t>
                      </a:r>
                    </a:p>
                    <a:p>
                      <a:pPr algn="ctr"/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Theme 2</a:t>
                      </a:r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Coda 6 measures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2" name="Freeform 11"/>
          <p:cNvSpPr/>
          <p:nvPr/>
        </p:nvSpPr>
        <p:spPr>
          <a:xfrm>
            <a:off x="6464300" y="3886200"/>
            <a:ext cx="1854200" cy="838200"/>
          </a:xfrm>
          <a:custGeom>
            <a:avLst/>
            <a:gdLst>
              <a:gd name="connsiteX0" fmla="*/ 0 w 2032000"/>
              <a:gd name="connsiteY0" fmla="*/ 127000 h 850900"/>
              <a:gd name="connsiteX1" fmla="*/ 673100 w 2032000"/>
              <a:gd name="connsiteY1" fmla="*/ 139700 h 850900"/>
              <a:gd name="connsiteX2" fmla="*/ 711200 w 2032000"/>
              <a:gd name="connsiteY2" fmla="*/ 165100 h 850900"/>
              <a:gd name="connsiteX3" fmla="*/ 762000 w 2032000"/>
              <a:gd name="connsiteY3" fmla="*/ 177800 h 850900"/>
              <a:gd name="connsiteX4" fmla="*/ 812800 w 2032000"/>
              <a:gd name="connsiteY4" fmla="*/ 266700 h 850900"/>
              <a:gd name="connsiteX5" fmla="*/ 838200 w 2032000"/>
              <a:gd name="connsiteY5" fmla="*/ 355600 h 850900"/>
              <a:gd name="connsiteX6" fmla="*/ 812800 w 2032000"/>
              <a:gd name="connsiteY6" fmla="*/ 762000 h 850900"/>
              <a:gd name="connsiteX7" fmla="*/ 800100 w 2032000"/>
              <a:gd name="connsiteY7" fmla="*/ 800100 h 850900"/>
              <a:gd name="connsiteX8" fmla="*/ 711200 w 2032000"/>
              <a:gd name="connsiteY8" fmla="*/ 825500 h 850900"/>
              <a:gd name="connsiteX9" fmla="*/ 609600 w 2032000"/>
              <a:gd name="connsiteY9" fmla="*/ 812800 h 850900"/>
              <a:gd name="connsiteX10" fmla="*/ 584200 w 2032000"/>
              <a:gd name="connsiteY10" fmla="*/ 774700 h 850900"/>
              <a:gd name="connsiteX11" fmla="*/ 546100 w 2032000"/>
              <a:gd name="connsiteY11" fmla="*/ 762000 h 850900"/>
              <a:gd name="connsiteX12" fmla="*/ 495300 w 2032000"/>
              <a:gd name="connsiteY12" fmla="*/ 635000 h 850900"/>
              <a:gd name="connsiteX13" fmla="*/ 482600 w 2032000"/>
              <a:gd name="connsiteY13" fmla="*/ 596900 h 850900"/>
              <a:gd name="connsiteX14" fmla="*/ 495300 w 2032000"/>
              <a:gd name="connsiteY14" fmla="*/ 292100 h 850900"/>
              <a:gd name="connsiteX15" fmla="*/ 520700 w 2032000"/>
              <a:gd name="connsiteY15" fmla="*/ 254000 h 850900"/>
              <a:gd name="connsiteX16" fmla="*/ 571500 w 2032000"/>
              <a:gd name="connsiteY16" fmla="*/ 139700 h 850900"/>
              <a:gd name="connsiteX17" fmla="*/ 622300 w 2032000"/>
              <a:gd name="connsiteY17" fmla="*/ 114300 h 850900"/>
              <a:gd name="connsiteX18" fmla="*/ 635000 w 2032000"/>
              <a:gd name="connsiteY18" fmla="*/ 76200 h 850900"/>
              <a:gd name="connsiteX19" fmla="*/ 711200 w 2032000"/>
              <a:gd name="connsiteY19" fmla="*/ 38100 h 850900"/>
              <a:gd name="connsiteX20" fmla="*/ 1473200 w 2032000"/>
              <a:gd name="connsiteY20" fmla="*/ 50800 h 850900"/>
              <a:gd name="connsiteX21" fmla="*/ 1562100 w 2032000"/>
              <a:gd name="connsiteY21" fmla="*/ 63500 h 850900"/>
              <a:gd name="connsiteX22" fmla="*/ 1676400 w 2032000"/>
              <a:gd name="connsiteY22" fmla="*/ 76200 h 850900"/>
              <a:gd name="connsiteX23" fmla="*/ 1739900 w 2032000"/>
              <a:gd name="connsiteY23" fmla="*/ 139700 h 850900"/>
              <a:gd name="connsiteX24" fmla="*/ 1778000 w 2032000"/>
              <a:gd name="connsiteY24" fmla="*/ 177800 h 850900"/>
              <a:gd name="connsiteX25" fmla="*/ 1828800 w 2032000"/>
              <a:gd name="connsiteY25" fmla="*/ 254000 h 850900"/>
              <a:gd name="connsiteX26" fmla="*/ 1854200 w 2032000"/>
              <a:gd name="connsiteY26" fmla="*/ 292100 h 850900"/>
              <a:gd name="connsiteX27" fmla="*/ 1879600 w 2032000"/>
              <a:gd name="connsiteY27" fmla="*/ 330200 h 850900"/>
              <a:gd name="connsiteX28" fmla="*/ 1905000 w 2032000"/>
              <a:gd name="connsiteY28" fmla="*/ 381000 h 850900"/>
              <a:gd name="connsiteX29" fmla="*/ 1968500 w 2032000"/>
              <a:gd name="connsiteY29" fmla="*/ 495300 h 850900"/>
              <a:gd name="connsiteX30" fmla="*/ 1955800 w 2032000"/>
              <a:gd name="connsiteY30" fmla="*/ 774700 h 850900"/>
              <a:gd name="connsiteX31" fmla="*/ 1917700 w 2032000"/>
              <a:gd name="connsiteY31" fmla="*/ 812800 h 850900"/>
              <a:gd name="connsiteX32" fmla="*/ 1879600 w 2032000"/>
              <a:gd name="connsiteY32" fmla="*/ 825500 h 850900"/>
              <a:gd name="connsiteX33" fmla="*/ 1816100 w 2032000"/>
              <a:gd name="connsiteY33" fmla="*/ 850900 h 850900"/>
              <a:gd name="connsiteX34" fmla="*/ 1701800 w 2032000"/>
              <a:gd name="connsiteY34" fmla="*/ 825500 h 850900"/>
              <a:gd name="connsiteX35" fmla="*/ 1651000 w 2032000"/>
              <a:gd name="connsiteY35" fmla="*/ 800100 h 850900"/>
              <a:gd name="connsiteX36" fmla="*/ 1600200 w 2032000"/>
              <a:gd name="connsiteY36" fmla="*/ 787400 h 850900"/>
              <a:gd name="connsiteX37" fmla="*/ 1536700 w 2032000"/>
              <a:gd name="connsiteY37" fmla="*/ 660400 h 850900"/>
              <a:gd name="connsiteX38" fmla="*/ 1574800 w 2032000"/>
              <a:gd name="connsiteY38" fmla="*/ 330200 h 850900"/>
              <a:gd name="connsiteX39" fmla="*/ 1600200 w 2032000"/>
              <a:gd name="connsiteY39" fmla="*/ 292100 h 850900"/>
              <a:gd name="connsiteX40" fmla="*/ 1612900 w 2032000"/>
              <a:gd name="connsiteY40" fmla="*/ 254000 h 850900"/>
              <a:gd name="connsiteX41" fmla="*/ 1689100 w 2032000"/>
              <a:gd name="connsiteY41" fmla="*/ 203200 h 850900"/>
              <a:gd name="connsiteX42" fmla="*/ 1701800 w 2032000"/>
              <a:gd name="connsiteY42" fmla="*/ 165100 h 850900"/>
              <a:gd name="connsiteX43" fmla="*/ 1828800 w 2032000"/>
              <a:gd name="connsiteY43" fmla="*/ 76200 h 850900"/>
              <a:gd name="connsiteX44" fmla="*/ 1866900 w 2032000"/>
              <a:gd name="connsiteY44" fmla="*/ 63500 h 850900"/>
              <a:gd name="connsiteX45" fmla="*/ 1905000 w 2032000"/>
              <a:gd name="connsiteY45" fmla="*/ 38100 h 850900"/>
              <a:gd name="connsiteX46" fmla="*/ 1981200 w 2032000"/>
              <a:gd name="connsiteY46" fmla="*/ 12700 h 850900"/>
              <a:gd name="connsiteX47" fmla="*/ 2032000 w 2032000"/>
              <a:gd name="connsiteY47" fmla="*/ 0 h 85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032000" h="850900">
                <a:moveTo>
                  <a:pt x="0" y="127000"/>
                </a:moveTo>
                <a:cubicBezTo>
                  <a:pt x="224367" y="131233"/>
                  <a:pt x="449015" y="127695"/>
                  <a:pt x="673100" y="139700"/>
                </a:cubicBezTo>
                <a:cubicBezTo>
                  <a:pt x="688342" y="140517"/>
                  <a:pt x="697171" y="159087"/>
                  <a:pt x="711200" y="165100"/>
                </a:cubicBezTo>
                <a:cubicBezTo>
                  <a:pt x="727243" y="171976"/>
                  <a:pt x="745067" y="173567"/>
                  <a:pt x="762000" y="177800"/>
                </a:cubicBezTo>
                <a:cubicBezTo>
                  <a:pt x="782313" y="208269"/>
                  <a:pt x="799910" y="231251"/>
                  <a:pt x="812800" y="266700"/>
                </a:cubicBezTo>
                <a:cubicBezTo>
                  <a:pt x="823332" y="295664"/>
                  <a:pt x="829733" y="325967"/>
                  <a:pt x="838200" y="355600"/>
                </a:cubicBezTo>
                <a:cubicBezTo>
                  <a:pt x="829733" y="491067"/>
                  <a:pt x="824392" y="626765"/>
                  <a:pt x="812800" y="762000"/>
                </a:cubicBezTo>
                <a:cubicBezTo>
                  <a:pt x="811657" y="775338"/>
                  <a:pt x="809566" y="790634"/>
                  <a:pt x="800100" y="800100"/>
                </a:cubicBezTo>
                <a:cubicBezTo>
                  <a:pt x="794027" y="806173"/>
                  <a:pt x="711639" y="825390"/>
                  <a:pt x="711200" y="825500"/>
                </a:cubicBezTo>
                <a:cubicBezTo>
                  <a:pt x="677333" y="821267"/>
                  <a:pt x="641289" y="825476"/>
                  <a:pt x="609600" y="812800"/>
                </a:cubicBezTo>
                <a:cubicBezTo>
                  <a:pt x="595428" y="807131"/>
                  <a:pt x="596119" y="784235"/>
                  <a:pt x="584200" y="774700"/>
                </a:cubicBezTo>
                <a:cubicBezTo>
                  <a:pt x="573747" y="766337"/>
                  <a:pt x="558800" y="766233"/>
                  <a:pt x="546100" y="762000"/>
                </a:cubicBezTo>
                <a:cubicBezTo>
                  <a:pt x="508726" y="687253"/>
                  <a:pt x="526687" y="729161"/>
                  <a:pt x="495300" y="635000"/>
                </a:cubicBezTo>
                <a:lnTo>
                  <a:pt x="482600" y="596900"/>
                </a:lnTo>
                <a:cubicBezTo>
                  <a:pt x="486833" y="495300"/>
                  <a:pt x="484070" y="393166"/>
                  <a:pt x="495300" y="292100"/>
                </a:cubicBezTo>
                <a:cubicBezTo>
                  <a:pt x="496986" y="276930"/>
                  <a:pt x="514501" y="267948"/>
                  <a:pt x="520700" y="254000"/>
                </a:cubicBezTo>
                <a:cubicBezTo>
                  <a:pt x="533703" y="224744"/>
                  <a:pt x="541068" y="165060"/>
                  <a:pt x="571500" y="139700"/>
                </a:cubicBezTo>
                <a:cubicBezTo>
                  <a:pt x="586044" y="127580"/>
                  <a:pt x="605367" y="122767"/>
                  <a:pt x="622300" y="114300"/>
                </a:cubicBezTo>
                <a:cubicBezTo>
                  <a:pt x="626533" y="101600"/>
                  <a:pt x="626637" y="86653"/>
                  <a:pt x="635000" y="76200"/>
                </a:cubicBezTo>
                <a:cubicBezTo>
                  <a:pt x="652905" y="53819"/>
                  <a:pt x="686101" y="46466"/>
                  <a:pt x="711200" y="38100"/>
                </a:cubicBezTo>
                <a:lnTo>
                  <a:pt x="1473200" y="50800"/>
                </a:lnTo>
                <a:cubicBezTo>
                  <a:pt x="1503121" y="51693"/>
                  <a:pt x="1532397" y="59787"/>
                  <a:pt x="1562100" y="63500"/>
                </a:cubicBezTo>
                <a:cubicBezTo>
                  <a:pt x="1600138" y="68255"/>
                  <a:pt x="1638300" y="71967"/>
                  <a:pt x="1676400" y="76200"/>
                </a:cubicBezTo>
                <a:cubicBezTo>
                  <a:pt x="1744945" y="99048"/>
                  <a:pt x="1690858" y="71041"/>
                  <a:pt x="1739900" y="139700"/>
                </a:cubicBezTo>
                <a:cubicBezTo>
                  <a:pt x="1750339" y="154315"/>
                  <a:pt x="1766973" y="163623"/>
                  <a:pt x="1778000" y="177800"/>
                </a:cubicBezTo>
                <a:cubicBezTo>
                  <a:pt x="1796742" y="201897"/>
                  <a:pt x="1811867" y="228600"/>
                  <a:pt x="1828800" y="254000"/>
                </a:cubicBezTo>
                <a:lnTo>
                  <a:pt x="1854200" y="292100"/>
                </a:lnTo>
                <a:cubicBezTo>
                  <a:pt x="1862667" y="304800"/>
                  <a:pt x="1872774" y="316548"/>
                  <a:pt x="1879600" y="330200"/>
                </a:cubicBezTo>
                <a:cubicBezTo>
                  <a:pt x="1888067" y="347133"/>
                  <a:pt x="1895260" y="364766"/>
                  <a:pt x="1905000" y="381000"/>
                </a:cubicBezTo>
                <a:cubicBezTo>
                  <a:pt x="1970504" y="490173"/>
                  <a:pt x="1942955" y="418664"/>
                  <a:pt x="1968500" y="495300"/>
                </a:cubicBezTo>
                <a:cubicBezTo>
                  <a:pt x="1964267" y="588433"/>
                  <a:pt x="1970529" y="682641"/>
                  <a:pt x="1955800" y="774700"/>
                </a:cubicBezTo>
                <a:cubicBezTo>
                  <a:pt x="1952962" y="792435"/>
                  <a:pt x="1932644" y="802837"/>
                  <a:pt x="1917700" y="812800"/>
                </a:cubicBezTo>
                <a:cubicBezTo>
                  <a:pt x="1906561" y="820226"/>
                  <a:pt x="1892135" y="820800"/>
                  <a:pt x="1879600" y="825500"/>
                </a:cubicBezTo>
                <a:cubicBezTo>
                  <a:pt x="1858254" y="833505"/>
                  <a:pt x="1837267" y="842433"/>
                  <a:pt x="1816100" y="850900"/>
                </a:cubicBezTo>
                <a:cubicBezTo>
                  <a:pt x="1778000" y="842433"/>
                  <a:pt x="1739103" y="836978"/>
                  <a:pt x="1701800" y="825500"/>
                </a:cubicBezTo>
                <a:cubicBezTo>
                  <a:pt x="1683705" y="819932"/>
                  <a:pt x="1668727" y="806747"/>
                  <a:pt x="1651000" y="800100"/>
                </a:cubicBezTo>
                <a:cubicBezTo>
                  <a:pt x="1634657" y="793971"/>
                  <a:pt x="1617133" y="791633"/>
                  <a:pt x="1600200" y="787400"/>
                </a:cubicBezTo>
                <a:cubicBezTo>
                  <a:pt x="1539718" y="696677"/>
                  <a:pt x="1556804" y="740816"/>
                  <a:pt x="1536700" y="660400"/>
                </a:cubicBezTo>
                <a:cubicBezTo>
                  <a:pt x="1537334" y="647714"/>
                  <a:pt x="1526826" y="402162"/>
                  <a:pt x="1574800" y="330200"/>
                </a:cubicBezTo>
                <a:cubicBezTo>
                  <a:pt x="1583267" y="317500"/>
                  <a:pt x="1593374" y="305752"/>
                  <a:pt x="1600200" y="292100"/>
                </a:cubicBezTo>
                <a:cubicBezTo>
                  <a:pt x="1606187" y="280126"/>
                  <a:pt x="1605474" y="265139"/>
                  <a:pt x="1612900" y="254000"/>
                </a:cubicBezTo>
                <a:cubicBezTo>
                  <a:pt x="1640081" y="213229"/>
                  <a:pt x="1649156" y="216515"/>
                  <a:pt x="1689100" y="203200"/>
                </a:cubicBezTo>
                <a:cubicBezTo>
                  <a:pt x="1693333" y="190500"/>
                  <a:pt x="1693230" y="175384"/>
                  <a:pt x="1701800" y="165100"/>
                </a:cubicBezTo>
                <a:cubicBezTo>
                  <a:pt x="1712946" y="151724"/>
                  <a:pt x="1827399" y="76667"/>
                  <a:pt x="1828800" y="76200"/>
                </a:cubicBezTo>
                <a:cubicBezTo>
                  <a:pt x="1841500" y="71967"/>
                  <a:pt x="1854926" y="69487"/>
                  <a:pt x="1866900" y="63500"/>
                </a:cubicBezTo>
                <a:cubicBezTo>
                  <a:pt x="1880552" y="56674"/>
                  <a:pt x="1891052" y="44299"/>
                  <a:pt x="1905000" y="38100"/>
                </a:cubicBezTo>
                <a:cubicBezTo>
                  <a:pt x="1929466" y="27226"/>
                  <a:pt x="1955225" y="19194"/>
                  <a:pt x="1981200" y="12700"/>
                </a:cubicBezTo>
                <a:lnTo>
                  <a:pt x="2032000" y="0"/>
                </a:lnTo>
              </a:path>
            </a:pathLst>
          </a:cu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368300" y="5841978"/>
            <a:ext cx="2152296" cy="622392"/>
          </a:xfrm>
          <a:custGeom>
            <a:avLst/>
            <a:gdLst>
              <a:gd name="connsiteX0" fmla="*/ 0 w 2152296"/>
              <a:gd name="connsiteY0" fmla="*/ 622322 h 622392"/>
              <a:gd name="connsiteX1" fmla="*/ 342900 w 2152296"/>
              <a:gd name="connsiteY1" fmla="*/ 22 h 622392"/>
              <a:gd name="connsiteX2" fmla="*/ 711200 w 2152296"/>
              <a:gd name="connsiteY2" fmla="*/ 596922 h 622392"/>
              <a:gd name="connsiteX3" fmla="*/ 1231900 w 2152296"/>
              <a:gd name="connsiteY3" fmla="*/ 88922 h 622392"/>
              <a:gd name="connsiteX4" fmla="*/ 1638300 w 2152296"/>
              <a:gd name="connsiteY4" fmla="*/ 622322 h 622392"/>
              <a:gd name="connsiteX5" fmla="*/ 2120900 w 2152296"/>
              <a:gd name="connsiteY5" fmla="*/ 127022 h 622392"/>
              <a:gd name="connsiteX6" fmla="*/ 2108200 w 2152296"/>
              <a:gd name="connsiteY6" fmla="*/ 152422 h 622392"/>
              <a:gd name="connsiteX7" fmla="*/ 2133600 w 2152296"/>
              <a:gd name="connsiteY7" fmla="*/ 114322 h 622392"/>
              <a:gd name="connsiteX8" fmla="*/ 2146300 w 2152296"/>
              <a:gd name="connsiteY8" fmla="*/ 114322 h 622392"/>
              <a:gd name="connsiteX9" fmla="*/ 2133600 w 2152296"/>
              <a:gd name="connsiteY9" fmla="*/ 139722 h 622392"/>
              <a:gd name="connsiteX10" fmla="*/ 2082800 w 2152296"/>
              <a:gd name="connsiteY10" fmla="*/ 139722 h 622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52296" h="622392">
                <a:moveTo>
                  <a:pt x="0" y="622322"/>
                </a:moveTo>
                <a:cubicBezTo>
                  <a:pt x="112183" y="313288"/>
                  <a:pt x="224367" y="4255"/>
                  <a:pt x="342900" y="22"/>
                </a:cubicBezTo>
                <a:cubicBezTo>
                  <a:pt x="461433" y="-4211"/>
                  <a:pt x="563033" y="582105"/>
                  <a:pt x="711200" y="596922"/>
                </a:cubicBezTo>
                <a:cubicBezTo>
                  <a:pt x="859367" y="611739"/>
                  <a:pt x="1077383" y="84689"/>
                  <a:pt x="1231900" y="88922"/>
                </a:cubicBezTo>
                <a:cubicBezTo>
                  <a:pt x="1386417" y="93155"/>
                  <a:pt x="1490133" y="615972"/>
                  <a:pt x="1638300" y="622322"/>
                </a:cubicBezTo>
                <a:cubicBezTo>
                  <a:pt x="1786467" y="628672"/>
                  <a:pt x="2042583" y="205339"/>
                  <a:pt x="2120900" y="127022"/>
                </a:cubicBezTo>
                <a:cubicBezTo>
                  <a:pt x="2199217" y="48705"/>
                  <a:pt x="2106083" y="154539"/>
                  <a:pt x="2108200" y="152422"/>
                </a:cubicBezTo>
                <a:cubicBezTo>
                  <a:pt x="2110317" y="150305"/>
                  <a:pt x="2127250" y="120672"/>
                  <a:pt x="2133600" y="114322"/>
                </a:cubicBezTo>
                <a:cubicBezTo>
                  <a:pt x="2139950" y="107972"/>
                  <a:pt x="2146300" y="110089"/>
                  <a:pt x="2146300" y="114322"/>
                </a:cubicBezTo>
                <a:cubicBezTo>
                  <a:pt x="2146300" y="118555"/>
                  <a:pt x="2144183" y="135489"/>
                  <a:pt x="2133600" y="139722"/>
                </a:cubicBezTo>
                <a:cubicBezTo>
                  <a:pt x="2123017" y="143955"/>
                  <a:pt x="2082800" y="139722"/>
                  <a:pt x="2082800" y="139722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6896733" y="5803856"/>
            <a:ext cx="1218568" cy="317734"/>
          </a:xfrm>
          <a:custGeom>
            <a:avLst/>
            <a:gdLst>
              <a:gd name="connsiteX0" fmla="*/ 0 w 1383359"/>
              <a:gd name="connsiteY0" fmla="*/ 419334 h 419334"/>
              <a:gd name="connsiteX1" fmla="*/ 292100 w 1383359"/>
              <a:gd name="connsiteY1" fmla="*/ 234 h 419334"/>
              <a:gd name="connsiteX2" fmla="*/ 508000 w 1383359"/>
              <a:gd name="connsiteY2" fmla="*/ 355834 h 419334"/>
              <a:gd name="connsiteX3" fmla="*/ 838200 w 1383359"/>
              <a:gd name="connsiteY3" fmla="*/ 89134 h 419334"/>
              <a:gd name="connsiteX4" fmla="*/ 1028700 w 1383359"/>
              <a:gd name="connsiteY4" fmla="*/ 355834 h 419334"/>
              <a:gd name="connsiteX5" fmla="*/ 1358900 w 1383359"/>
              <a:gd name="connsiteY5" fmla="*/ 101834 h 419334"/>
              <a:gd name="connsiteX6" fmla="*/ 1358900 w 1383359"/>
              <a:gd name="connsiteY6" fmla="*/ 114534 h 419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3359" h="419334">
                <a:moveTo>
                  <a:pt x="0" y="419334"/>
                </a:moveTo>
                <a:cubicBezTo>
                  <a:pt x="103716" y="215075"/>
                  <a:pt x="207433" y="10817"/>
                  <a:pt x="292100" y="234"/>
                </a:cubicBezTo>
                <a:cubicBezTo>
                  <a:pt x="376767" y="-10349"/>
                  <a:pt x="416983" y="341017"/>
                  <a:pt x="508000" y="355834"/>
                </a:cubicBezTo>
                <a:cubicBezTo>
                  <a:pt x="599017" y="370651"/>
                  <a:pt x="751417" y="89134"/>
                  <a:pt x="838200" y="89134"/>
                </a:cubicBezTo>
                <a:cubicBezTo>
                  <a:pt x="924983" y="89134"/>
                  <a:pt x="941917" y="353717"/>
                  <a:pt x="1028700" y="355834"/>
                </a:cubicBezTo>
                <a:cubicBezTo>
                  <a:pt x="1115483" y="357951"/>
                  <a:pt x="1303867" y="142051"/>
                  <a:pt x="1358900" y="101834"/>
                </a:cubicBezTo>
                <a:cubicBezTo>
                  <a:pt x="1413933" y="61617"/>
                  <a:pt x="1358900" y="114534"/>
                  <a:pt x="1358900" y="114534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571500" y="3873500"/>
            <a:ext cx="2006600" cy="749300"/>
          </a:xfrm>
          <a:custGeom>
            <a:avLst/>
            <a:gdLst>
              <a:gd name="connsiteX0" fmla="*/ 0 w 2006600"/>
              <a:gd name="connsiteY0" fmla="*/ 139700 h 749300"/>
              <a:gd name="connsiteX1" fmla="*/ 76200 w 2006600"/>
              <a:gd name="connsiteY1" fmla="*/ 127000 h 749300"/>
              <a:gd name="connsiteX2" fmla="*/ 584200 w 2006600"/>
              <a:gd name="connsiteY2" fmla="*/ 152400 h 749300"/>
              <a:gd name="connsiteX3" fmla="*/ 635000 w 2006600"/>
              <a:gd name="connsiteY3" fmla="*/ 215900 h 749300"/>
              <a:gd name="connsiteX4" fmla="*/ 685800 w 2006600"/>
              <a:gd name="connsiteY4" fmla="*/ 292100 h 749300"/>
              <a:gd name="connsiteX5" fmla="*/ 711200 w 2006600"/>
              <a:gd name="connsiteY5" fmla="*/ 342900 h 749300"/>
              <a:gd name="connsiteX6" fmla="*/ 711200 w 2006600"/>
              <a:gd name="connsiteY6" fmla="*/ 673100 h 749300"/>
              <a:gd name="connsiteX7" fmla="*/ 698500 w 2006600"/>
              <a:gd name="connsiteY7" fmla="*/ 711200 h 749300"/>
              <a:gd name="connsiteX8" fmla="*/ 660400 w 2006600"/>
              <a:gd name="connsiteY8" fmla="*/ 723900 h 749300"/>
              <a:gd name="connsiteX9" fmla="*/ 622300 w 2006600"/>
              <a:gd name="connsiteY9" fmla="*/ 749300 h 749300"/>
              <a:gd name="connsiteX10" fmla="*/ 406400 w 2006600"/>
              <a:gd name="connsiteY10" fmla="*/ 723900 h 749300"/>
              <a:gd name="connsiteX11" fmla="*/ 368300 w 2006600"/>
              <a:gd name="connsiteY11" fmla="*/ 698500 h 749300"/>
              <a:gd name="connsiteX12" fmla="*/ 342900 w 2006600"/>
              <a:gd name="connsiteY12" fmla="*/ 622300 h 749300"/>
              <a:gd name="connsiteX13" fmla="*/ 355600 w 2006600"/>
              <a:gd name="connsiteY13" fmla="*/ 457200 h 749300"/>
              <a:gd name="connsiteX14" fmla="*/ 419100 w 2006600"/>
              <a:gd name="connsiteY14" fmla="*/ 342900 h 749300"/>
              <a:gd name="connsiteX15" fmla="*/ 482600 w 2006600"/>
              <a:gd name="connsiteY15" fmla="*/ 279400 h 749300"/>
              <a:gd name="connsiteX16" fmla="*/ 520700 w 2006600"/>
              <a:gd name="connsiteY16" fmla="*/ 165100 h 749300"/>
              <a:gd name="connsiteX17" fmla="*/ 533400 w 2006600"/>
              <a:gd name="connsiteY17" fmla="*/ 127000 h 749300"/>
              <a:gd name="connsiteX18" fmla="*/ 647700 w 2006600"/>
              <a:gd name="connsiteY18" fmla="*/ 63500 h 749300"/>
              <a:gd name="connsiteX19" fmla="*/ 787400 w 2006600"/>
              <a:gd name="connsiteY19" fmla="*/ 50800 h 749300"/>
              <a:gd name="connsiteX20" fmla="*/ 1143000 w 2006600"/>
              <a:gd name="connsiteY20" fmla="*/ 76200 h 749300"/>
              <a:gd name="connsiteX21" fmla="*/ 1371600 w 2006600"/>
              <a:gd name="connsiteY21" fmla="*/ 88900 h 749300"/>
              <a:gd name="connsiteX22" fmla="*/ 1485900 w 2006600"/>
              <a:gd name="connsiteY22" fmla="*/ 114300 h 749300"/>
              <a:gd name="connsiteX23" fmla="*/ 1574800 w 2006600"/>
              <a:gd name="connsiteY23" fmla="*/ 127000 h 749300"/>
              <a:gd name="connsiteX24" fmla="*/ 1612900 w 2006600"/>
              <a:gd name="connsiteY24" fmla="*/ 139700 h 749300"/>
              <a:gd name="connsiteX25" fmla="*/ 1676400 w 2006600"/>
              <a:gd name="connsiteY25" fmla="*/ 215900 h 749300"/>
              <a:gd name="connsiteX26" fmla="*/ 1701800 w 2006600"/>
              <a:gd name="connsiteY26" fmla="*/ 266700 h 749300"/>
              <a:gd name="connsiteX27" fmla="*/ 1739900 w 2006600"/>
              <a:gd name="connsiteY27" fmla="*/ 304800 h 749300"/>
              <a:gd name="connsiteX28" fmla="*/ 1752600 w 2006600"/>
              <a:gd name="connsiteY28" fmla="*/ 342900 h 749300"/>
              <a:gd name="connsiteX29" fmla="*/ 1778000 w 2006600"/>
              <a:gd name="connsiteY29" fmla="*/ 381000 h 749300"/>
              <a:gd name="connsiteX30" fmla="*/ 1803400 w 2006600"/>
              <a:gd name="connsiteY30" fmla="*/ 482600 h 749300"/>
              <a:gd name="connsiteX31" fmla="*/ 1790700 w 2006600"/>
              <a:gd name="connsiteY31" fmla="*/ 673100 h 749300"/>
              <a:gd name="connsiteX32" fmla="*/ 1752600 w 2006600"/>
              <a:gd name="connsiteY32" fmla="*/ 698500 h 749300"/>
              <a:gd name="connsiteX33" fmla="*/ 1422400 w 2006600"/>
              <a:gd name="connsiteY33" fmla="*/ 685800 h 749300"/>
              <a:gd name="connsiteX34" fmla="*/ 1409700 w 2006600"/>
              <a:gd name="connsiteY34" fmla="*/ 647700 h 749300"/>
              <a:gd name="connsiteX35" fmla="*/ 1384300 w 2006600"/>
              <a:gd name="connsiteY35" fmla="*/ 609600 h 749300"/>
              <a:gd name="connsiteX36" fmla="*/ 1422400 w 2006600"/>
              <a:gd name="connsiteY36" fmla="*/ 431800 h 749300"/>
              <a:gd name="connsiteX37" fmla="*/ 1447800 w 2006600"/>
              <a:gd name="connsiteY37" fmla="*/ 368300 h 749300"/>
              <a:gd name="connsiteX38" fmla="*/ 1473200 w 2006600"/>
              <a:gd name="connsiteY38" fmla="*/ 292100 h 749300"/>
              <a:gd name="connsiteX39" fmla="*/ 1498600 w 2006600"/>
              <a:gd name="connsiteY39" fmla="*/ 254000 h 749300"/>
              <a:gd name="connsiteX40" fmla="*/ 1524000 w 2006600"/>
              <a:gd name="connsiteY40" fmla="*/ 177800 h 749300"/>
              <a:gd name="connsiteX41" fmla="*/ 1549400 w 2006600"/>
              <a:gd name="connsiteY41" fmla="*/ 139700 h 749300"/>
              <a:gd name="connsiteX42" fmla="*/ 1562100 w 2006600"/>
              <a:gd name="connsiteY42" fmla="*/ 101600 h 749300"/>
              <a:gd name="connsiteX43" fmla="*/ 1600200 w 2006600"/>
              <a:gd name="connsiteY43" fmla="*/ 76200 h 749300"/>
              <a:gd name="connsiteX44" fmla="*/ 1701800 w 2006600"/>
              <a:gd name="connsiteY44" fmla="*/ 12700 h 749300"/>
              <a:gd name="connsiteX45" fmla="*/ 1739900 w 2006600"/>
              <a:gd name="connsiteY45" fmla="*/ 0 h 749300"/>
              <a:gd name="connsiteX46" fmla="*/ 2006600 w 2006600"/>
              <a:gd name="connsiteY46" fmla="*/ 12700 h 74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006600" h="749300">
                <a:moveTo>
                  <a:pt x="0" y="139700"/>
                </a:moveTo>
                <a:cubicBezTo>
                  <a:pt x="25400" y="135467"/>
                  <a:pt x="50450" y="127000"/>
                  <a:pt x="76200" y="127000"/>
                </a:cubicBezTo>
                <a:cubicBezTo>
                  <a:pt x="429974" y="127000"/>
                  <a:pt x="377340" y="122849"/>
                  <a:pt x="584200" y="152400"/>
                </a:cubicBezTo>
                <a:cubicBezTo>
                  <a:pt x="654598" y="199332"/>
                  <a:pt x="598916" y="150948"/>
                  <a:pt x="635000" y="215900"/>
                </a:cubicBezTo>
                <a:cubicBezTo>
                  <a:pt x="649825" y="242585"/>
                  <a:pt x="672148" y="264796"/>
                  <a:pt x="685800" y="292100"/>
                </a:cubicBezTo>
                <a:lnTo>
                  <a:pt x="711200" y="342900"/>
                </a:lnTo>
                <a:cubicBezTo>
                  <a:pt x="727444" y="505345"/>
                  <a:pt x="731672" y="478618"/>
                  <a:pt x="711200" y="673100"/>
                </a:cubicBezTo>
                <a:cubicBezTo>
                  <a:pt x="709799" y="686413"/>
                  <a:pt x="707966" y="701734"/>
                  <a:pt x="698500" y="711200"/>
                </a:cubicBezTo>
                <a:cubicBezTo>
                  <a:pt x="689034" y="720666"/>
                  <a:pt x="672374" y="717913"/>
                  <a:pt x="660400" y="723900"/>
                </a:cubicBezTo>
                <a:cubicBezTo>
                  <a:pt x="646748" y="730726"/>
                  <a:pt x="635000" y="740833"/>
                  <a:pt x="622300" y="749300"/>
                </a:cubicBezTo>
                <a:cubicBezTo>
                  <a:pt x="594206" y="747293"/>
                  <a:pt x="464131" y="752765"/>
                  <a:pt x="406400" y="723900"/>
                </a:cubicBezTo>
                <a:cubicBezTo>
                  <a:pt x="392748" y="717074"/>
                  <a:pt x="381000" y="706967"/>
                  <a:pt x="368300" y="698500"/>
                </a:cubicBezTo>
                <a:cubicBezTo>
                  <a:pt x="359833" y="673100"/>
                  <a:pt x="340847" y="648995"/>
                  <a:pt x="342900" y="622300"/>
                </a:cubicBezTo>
                <a:cubicBezTo>
                  <a:pt x="347133" y="567267"/>
                  <a:pt x="346992" y="511720"/>
                  <a:pt x="355600" y="457200"/>
                </a:cubicBezTo>
                <a:cubicBezTo>
                  <a:pt x="369810" y="367200"/>
                  <a:pt x="373384" y="397759"/>
                  <a:pt x="419100" y="342900"/>
                </a:cubicBezTo>
                <a:cubicBezTo>
                  <a:pt x="472017" y="279400"/>
                  <a:pt x="412750" y="325967"/>
                  <a:pt x="482600" y="279400"/>
                </a:cubicBezTo>
                <a:lnTo>
                  <a:pt x="520700" y="165100"/>
                </a:lnTo>
                <a:cubicBezTo>
                  <a:pt x="524933" y="152400"/>
                  <a:pt x="522261" y="134426"/>
                  <a:pt x="533400" y="127000"/>
                </a:cubicBezTo>
                <a:cubicBezTo>
                  <a:pt x="565131" y="105846"/>
                  <a:pt x="605025" y="69596"/>
                  <a:pt x="647700" y="63500"/>
                </a:cubicBezTo>
                <a:cubicBezTo>
                  <a:pt x="693989" y="56887"/>
                  <a:pt x="740833" y="55033"/>
                  <a:pt x="787400" y="50800"/>
                </a:cubicBezTo>
                <a:lnTo>
                  <a:pt x="1143000" y="76200"/>
                </a:lnTo>
                <a:cubicBezTo>
                  <a:pt x="1219156" y="81167"/>
                  <a:pt x="1295749" y="80472"/>
                  <a:pt x="1371600" y="88900"/>
                </a:cubicBezTo>
                <a:cubicBezTo>
                  <a:pt x="1410391" y="93210"/>
                  <a:pt x="1447539" y="107107"/>
                  <a:pt x="1485900" y="114300"/>
                </a:cubicBezTo>
                <a:cubicBezTo>
                  <a:pt x="1515321" y="119817"/>
                  <a:pt x="1545167" y="122767"/>
                  <a:pt x="1574800" y="127000"/>
                </a:cubicBezTo>
                <a:cubicBezTo>
                  <a:pt x="1587500" y="131233"/>
                  <a:pt x="1603434" y="130234"/>
                  <a:pt x="1612900" y="139700"/>
                </a:cubicBezTo>
                <a:cubicBezTo>
                  <a:pt x="1741804" y="268604"/>
                  <a:pt x="1544603" y="128035"/>
                  <a:pt x="1676400" y="215900"/>
                </a:cubicBezTo>
                <a:cubicBezTo>
                  <a:pt x="1684867" y="232833"/>
                  <a:pt x="1690796" y="251294"/>
                  <a:pt x="1701800" y="266700"/>
                </a:cubicBezTo>
                <a:cubicBezTo>
                  <a:pt x="1712239" y="281315"/>
                  <a:pt x="1729937" y="289856"/>
                  <a:pt x="1739900" y="304800"/>
                </a:cubicBezTo>
                <a:cubicBezTo>
                  <a:pt x="1747326" y="315939"/>
                  <a:pt x="1746613" y="330926"/>
                  <a:pt x="1752600" y="342900"/>
                </a:cubicBezTo>
                <a:cubicBezTo>
                  <a:pt x="1759426" y="356552"/>
                  <a:pt x="1771174" y="367348"/>
                  <a:pt x="1778000" y="381000"/>
                </a:cubicBezTo>
                <a:cubicBezTo>
                  <a:pt x="1791017" y="407035"/>
                  <a:pt x="1798570" y="458448"/>
                  <a:pt x="1803400" y="482600"/>
                </a:cubicBezTo>
                <a:cubicBezTo>
                  <a:pt x="1799167" y="546100"/>
                  <a:pt x="1805276" y="611151"/>
                  <a:pt x="1790700" y="673100"/>
                </a:cubicBezTo>
                <a:cubicBezTo>
                  <a:pt x="1787204" y="687958"/>
                  <a:pt x="1767854" y="697974"/>
                  <a:pt x="1752600" y="698500"/>
                </a:cubicBezTo>
                <a:lnTo>
                  <a:pt x="1422400" y="685800"/>
                </a:lnTo>
                <a:cubicBezTo>
                  <a:pt x="1418167" y="673100"/>
                  <a:pt x="1415687" y="659674"/>
                  <a:pt x="1409700" y="647700"/>
                </a:cubicBezTo>
                <a:cubicBezTo>
                  <a:pt x="1402874" y="634048"/>
                  <a:pt x="1385819" y="624788"/>
                  <a:pt x="1384300" y="609600"/>
                </a:cubicBezTo>
                <a:cubicBezTo>
                  <a:pt x="1380307" y="569673"/>
                  <a:pt x="1410450" y="467650"/>
                  <a:pt x="1422400" y="431800"/>
                </a:cubicBezTo>
                <a:cubicBezTo>
                  <a:pt x="1429609" y="410173"/>
                  <a:pt x="1440009" y="389725"/>
                  <a:pt x="1447800" y="368300"/>
                </a:cubicBezTo>
                <a:cubicBezTo>
                  <a:pt x="1456950" y="343138"/>
                  <a:pt x="1458348" y="314377"/>
                  <a:pt x="1473200" y="292100"/>
                </a:cubicBezTo>
                <a:cubicBezTo>
                  <a:pt x="1481667" y="279400"/>
                  <a:pt x="1492401" y="267948"/>
                  <a:pt x="1498600" y="254000"/>
                </a:cubicBezTo>
                <a:cubicBezTo>
                  <a:pt x="1509474" y="229534"/>
                  <a:pt x="1509148" y="200077"/>
                  <a:pt x="1524000" y="177800"/>
                </a:cubicBezTo>
                <a:cubicBezTo>
                  <a:pt x="1532467" y="165100"/>
                  <a:pt x="1542574" y="153352"/>
                  <a:pt x="1549400" y="139700"/>
                </a:cubicBezTo>
                <a:cubicBezTo>
                  <a:pt x="1555387" y="127726"/>
                  <a:pt x="1553737" y="112053"/>
                  <a:pt x="1562100" y="101600"/>
                </a:cubicBezTo>
                <a:cubicBezTo>
                  <a:pt x="1571635" y="89681"/>
                  <a:pt x="1587500" y="84667"/>
                  <a:pt x="1600200" y="76200"/>
                </a:cubicBezTo>
                <a:cubicBezTo>
                  <a:pt x="1640452" y="15823"/>
                  <a:pt x="1611120" y="42927"/>
                  <a:pt x="1701800" y="12700"/>
                </a:cubicBezTo>
                <a:lnTo>
                  <a:pt x="1739900" y="0"/>
                </a:lnTo>
                <a:cubicBezTo>
                  <a:pt x="1998128" y="12911"/>
                  <a:pt x="1909128" y="12700"/>
                  <a:pt x="2006600" y="12700"/>
                </a:cubicBezTo>
              </a:path>
            </a:pathLst>
          </a:cu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Elbow Connector 23"/>
          <p:cNvCxnSpPr/>
          <p:nvPr/>
        </p:nvCxnSpPr>
        <p:spPr>
          <a:xfrm>
            <a:off x="3708400" y="4051300"/>
            <a:ext cx="1676400" cy="292100"/>
          </a:xfrm>
          <a:prstGeom prst="bentConnector3">
            <a:avLst/>
          </a:prstGeom>
          <a:ln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Freeform 26"/>
          <p:cNvSpPr/>
          <p:nvPr/>
        </p:nvSpPr>
        <p:spPr>
          <a:xfrm>
            <a:off x="3403600" y="5321300"/>
            <a:ext cx="2476511" cy="1244600"/>
          </a:xfrm>
          <a:custGeom>
            <a:avLst/>
            <a:gdLst>
              <a:gd name="connsiteX0" fmla="*/ 0 w 2476511"/>
              <a:gd name="connsiteY0" fmla="*/ 889000 h 1244600"/>
              <a:gd name="connsiteX1" fmla="*/ 0 w 2476511"/>
              <a:gd name="connsiteY1" fmla="*/ 889000 h 1244600"/>
              <a:gd name="connsiteX2" fmla="*/ 393700 w 2476511"/>
              <a:gd name="connsiteY2" fmla="*/ 889000 h 1244600"/>
              <a:gd name="connsiteX3" fmla="*/ 393700 w 2476511"/>
              <a:gd name="connsiteY3" fmla="*/ 889000 h 1244600"/>
              <a:gd name="connsiteX4" fmla="*/ 393700 w 2476511"/>
              <a:gd name="connsiteY4" fmla="*/ 889000 h 1244600"/>
              <a:gd name="connsiteX5" fmla="*/ 622300 w 2476511"/>
              <a:gd name="connsiteY5" fmla="*/ 685800 h 1244600"/>
              <a:gd name="connsiteX6" fmla="*/ 723900 w 2476511"/>
              <a:gd name="connsiteY6" fmla="*/ 927100 h 1244600"/>
              <a:gd name="connsiteX7" fmla="*/ 774700 w 2476511"/>
              <a:gd name="connsiteY7" fmla="*/ 1117600 h 1244600"/>
              <a:gd name="connsiteX8" fmla="*/ 825500 w 2476511"/>
              <a:gd name="connsiteY8" fmla="*/ 1219200 h 1244600"/>
              <a:gd name="connsiteX9" fmla="*/ 863600 w 2476511"/>
              <a:gd name="connsiteY9" fmla="*/ 1244600 h 1244600"/>
              <a:gd name="connsiteX10" fmla="*/ 1003300 w 2476511"/>
              <a:gd name="connsiteY10" fmla="*/ 1231900 h 1244600"/>
              <a:gd name="connsiteX11" fmla="*/ 1054100 w 2476511"/>
              <a:gd name="connsiteY11" fmla="*/ 1155700 h 1244600"/>
              <a:gd name="connsiteX12" fmla="*/ 1117600 w 2476511"/>
              <a:gd name="connsiteY12" fmla="*/ 1092200 h 1244600"/>
              <a:gd name="connsiteX13" fmla="*/ 1143000 w 2476511"/>
              <a:gd name="connsiteY13" fmla="*/ 1028700 h 1244600"/>
              <a:gd name="connsiteX14" fmla="*/ 1143000 w 2476511"/>
              <a:gd name="connsiteY14" fmla="*/ 1028700 h 1244600"/>
              <a:gd name="connsiteX15" fmla="*/ 1181100 w 2476511"/>
              <a:gd name="connsiteY15" fmla="*/ 927100 h 1244600"/>
              <a:gd name="connsiteX16" fmla="*/ 1206500 w 2476511"/>
              <a:gd name="connsiteY16" fmla="*/ 889000 h 1244600"/>
              <a:gd name="connsiteX17" fmla="*/ 1219200 w 2476511"/>
              <a:gd name="connsiteY17" fmla="*/ 787400 h 1244600"/>
              <a:gd name="connsiteX18" fmla="*/ 1371600 w 2476511"/>
              <a:gd name="connsiteY18" fmla="*/ 762000 h 1244600"/>
              <a:gd name="connsiteX19" fmla="*/ 1422400 w 2476511"/>
              <a:gd name="connsiteY19" fmla="*/ 787400 h 1244600"/>
              <a:gd name="connsiteX20" fmla="*/ 1447800 w 2476511"/>
              <a:gd name="connsiteY20" fmla="*/ 825500 h 1244600"/>
              <a:gd name="connsiteX21" fmla="*/ 1473200 w 2476511"/>
              <a:gd name="connsiteY21" fmla="*/ 1016000 h 1244600"/>
              <a:gd name="connsiteX22" fmla="*/ 1498600 w 2476511"/>
              <a:gd name="connsiteY22" fmla="*/ 1092200 h 1244600"/>
              <a:gd name="connsiteX23" fmla="*/ 1587500 w 2476511"/>
              <a:gd name="connsiteY23" fmla="*/ 1130300 h 1244600"/>
              <a:gd name="connsiteX24" fmla="*/ 1651000 w 2476511"/>
              <a:gd name="connsiteY24" fmla="*/ 1143000 h 1244600"/>
              <a:gd name="connsiteX25" fmla="*/ 1689100 w 2476511"/>
              <a:gd name="connsiteY25" fmla="*/ 1155700 h 1244600"/>
              <a:gd name="connsiteX26" fmla="*/ 1803400 w 2476511"/>
              <a:gd name="connsiteY26" fmla="*/ 1168400 h 1244600"/>
              <a:gd name="connsiteX27" fmla="*/ 1930400 w 2476511"/>
              <a:gd name="connsiteY27" fmla="*/ 1155700 h 1244600"/>
              <a:gd name="connsiteX28" fmla="*/ 1955800 w 2476511"/>
              <a:gd name="connsiteY28" fmla="*/ 1117600 h 1244600"/>
              <a:gd name="connsiteX29" fmla="*/ 1993900 w 2476511"/>
              <a:gd name="connsiteY29" fmla="*/ 990600 h 1244600"/>
              <a:gd name="connsiteX30" fmla="*/ 2019300 w 2476511"/>
              <a:gd name="connsiteY30" fmla="*/ 863600 h 1244600"/>
              <a:gd name="connsiteX31" fmla="*/ 2044700 w 2476511"/>
              <a:gd name="connsiteY31" fmla="*/ 660400 h 1244600"/>
              <a:gd name="connsiteX32" fmla="*/ 2057400 w 2476511"/>
              <a:gd name="connsiteY32" fmla="*/ 622300 h 1244600"/>
              <a:gd name="connsiteX33" fmla="*/ 2082800 w 2476511"/>
              <a:gd name="connsiteY33" fmla="*/ 584200 h 1244600"/>
              <a:gd name="connsiteX34" fmla="*/ 2120900 w 2476511"/>
              <a:gd name="connsiteY34" fmla="*/ 546100 h 1244600"/>
              <a:gd name="connsiteX35" fmla="*/ 2209800 w 2476511"/>
              <a:gd name="connsiteY35" fmla="*/ 431800 h 1244600"/>
              <a:gd name="connsiteX36" fmla="*/ 2286000 w 2476511"/>
              <a:gd name="connsiteY36" fmla="*/ 368300 h 1244600"/>
              <a:gd name="connsiteX37" fmla="*/ 2311400 w 2476511"/>
              <a:gd name="connsiteY37" fmla="*/ 330200 h 1244600"/>
              <a:gd name="connsiteX38" fmla="*/ 2349500 w 2476511"/>
              <a:gd name="connsiteY38" fmla="*/ 304800 h 1244600"/>
              <a:gd name="connsiteX39" fmla="*/ 2362200 w 2476511"/>
              <a:gd name="connsiteY39" fmla="*/ 266700 h 1244600"/>
              <a:gd name="connsiteX40" fmla="*/ 2400300 w 2476511"/>
              <a:gd name="connsiteY40" fmla="*/ 215900 h 1244600"/>
              <a:gd name="connsiteX41" fmla="*/ 2425700 w 2476511"/>
              <a:gd name="connsiteY41" fmla="*/ 127000 h 1244600"/>
              <a:gd name="connsiteX42" fmla="*/ 2451100 w 2476511"/>
              <a:gd name="connsiteY42" fmla="*/ 88900 h 1244600"/>
              <a:gd name="connsiteX43" fmla="*/ 2476500 w 2476511"/>
              <a:gd name="connsiteY43" fmla="*/ 0 h 1244600"/>
              <a:gd name="connsiteX44" fmla="*/ 2476500 w 2476511"/>
              <a:gd name="connsiteY44" fmla="*/ 0 h 124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476511" h="1244600">
                <a:moveTo>
                  <a:pt x="0" y="889000"/>
                </a:moveTo>
                <a:lnTo>
                  <a:pt x="0" y="889000"/>
                </a:lnTo>
                <a:lnTo>
                  <a:pt x="393700" y="889000"/>
                </a:lnTo>
                <a:lnTo>
                  <a:pt x="393700" y="889000"/>
                </a:lnTo>
                <a:lnTo>
                  <a:pt x="393700" y="889000"/>
                </a:lnTo>
                <a:lnTo>
                  <a:pt x="622300" y="685800"/>
                </a:lnTo>
                <a:lnTo>
                  <a:pt x="723900" y="927100"/>
                </a:lnTo>
                <a:cubicBezTo>
                  <a:pt x="733101" y="968504"/>
                  <a:pt x="752055" y="1072309"/>
                  <a:pt x="774700" y="1117600"/>
                </a:cubicBezTo>
                <a:cubicBezTo>
                  <a:pt x="791633" y="1151467"/>
                  <a:pt x="793995" y="1198197"/>
                  <a:pt x="825500" y="1219200"/>
                </a:cubicBezTo>
                <a:lnTo>
                  <a:pt x="863600" y="1244600"/>
                </a:lnTo>
                <a:cubicBezTo>
                  <a:pt x="910167" y="1240367"/>
                  <a:pt x="958340" y="1244746"/>
                  <a:pt x="1003300" y="1231900"/>
                </a:cubicBezTo>
                <a:cubicBezTo>
                  <a:pt x="1045431" y="1219863"/>
                  <a:pt x="1039771" y="1184357"/>
                  <a:pt x="1054100" y="1155700"/>
                </a:cubicBezTo>
                <a:cubicBezTo>
                  <a:pt x="1075267" y="1113367"/>
                  <a:pt x="1079500" y="1117600"/>
                  <a:pt x="1117600" y="1092200"/>
                </a:cubicBezTo>
                <a:cubicBezTo>
                  <a:pt x="1133293" y="1045120"/>
                  <a:pt x="1124313" y="1066074"/>
                  <a:pt x="1143000" y="1028700"/>
                </a:cubicBezTo>
                <a:lnTo>
                  <a:pt x="1143000" y="1028700"/>
                </a:lnTo>
                <a:cubicBezTo>
                  <a:pt x="1155700" y="994833"/>
                  <a:pt x="1166133" y="960028"/>
                  <a:pt x="1181100" y="927100"/>
                </a:cubicBezTo>
                <a:cubicBezTo>
                  <a:pt x="1187416" y="913205"/>
                  <a:pt x="1202484" y="903726"/>
                  <a:pt x="1206500" y="889000"/>
                </a:cubicBezTo>
                <a:cubicBezTo>
                  <a:pt x="1215480" y="856072"/>
                  <a:pt x="1192148" y="808210"/>
                  <a:pt x="1219200" y="787400"/>
                </a:cubicBezTo>
                <a:cubicBezTo>
                  <a:pt x="1260021" y="755999"/>
                  <a:pt x="1320800" y="770467"/>
                  <a:pt x="1371600" y="762000"/>
                </a:cubicBezTo>
                <a:cubicBezTo>
                  <a:pt x="1388533" y="770467"/>
                  <a:pt x="1407856" y="775280"/>
                  <a:pt x="1422400" y="787400"/>
                </a:cubicBezTo>
                <a:cubicBezTo>
                  <a:pt x="1434126" y="797171"/>
                  <a:pt x="1442441" y="811208"/>
                  <a:pt x="1447800" y="825500"/>
                </a:cubicBezTo>
                <a:cubicBezTo>
                  <a:pt x="1463614" y="867670"/>
                  <a:pt x="1468660" y="991785"/>
                  <a:pt x="1473200" y="1016000"/>
                </a:cubicBezTo>
                <a:cubicBezTo>
                  <a:pt x="1478134" y="1042315"/>
                  <a:pt x="1474653" y="1080226"/>
                  <a:pt x="1498600" y="1092200"/>
                </a:cubicBezTo>
                <a:cubicBezTo>
                  <a:pt x="1534946" y="1110373"/>
                  <a:pt x="1550126" y="1120957"/>
                  <a:pt x="1587500" y="1130300"/>
                </a:cubicBezTo>
                <a:cubicBezTo>
                  <a:pt x="1608441" y="1135535"/>
                  <a:pt x="1630059" y="1137765"/>
                  <a:pt x="1651000" y="1143000"/>
                </a:cubicBezTo>
                <a:cubicBezTo>
                  <a:pt x="1663987" y="1146247"/>
                  <a:pt x="1675895" y="1153499"/>
                  <a:pt x="1689100" y="1155700"/>
                </a:cubicBezTo>
                <a:cubicBezTo>
                  <a:pt x="1726913" y="1162002"/>
                  <a:pt x="1765300" y="1164167"/>
                  <a:pt x="1803400" y="1168400"/>
                </a:cubicBezTo>
                <a:cubicBezTo>
                  <a:pt x="1845733" y="1164167"/>
                  <a:pt x="1890039" y="1169154"/>
                  <a:pt x="1930400" y="1155700"/>
                </a:cubicBezTo>
                <a:cubicBezTo>
                  <a:pt x="1944880" y="1150873"/>
                  <a:pt x="1949601" y="1131548"/>
                  <a:pt x="1955800" y="1117600"/>
                </a:cubicBezTo>
                <a:cubicBezTo>
                  <a:pt x="1969002" y="1087895"/>
                  <a:pt x="1986257" y="1026268"/>
                  <a:pt x="1993900" y="990600"/>
                </a:cubicBezTo>
                <a:cubicBezTo>
                  <a:pt x="2002946" y="948387"/>
                  <a:pt x="2012735" y="906270"/>
                  <a:pt x="2019300" y="863600"/>
                </a:cubicBezTo>
                <a:cubicBezTo>
                  <a:pt x="2029679" y="796133"/>
                  <a:pt x="2034054" y="727825"/>
                  <a:pt x="2044700" y="660400"/>
                </a:cubicBezTo>
                <a:cubicBezTo>
                  <a:pt x="2046788" y="647177"/>
                  <a:pt x="2051413" y="634274"/>
                  <a:pt x="2057400" y="622300"/>
                </a:cubicBezTo>
                <a:cubicBezTo>
                  <a:pt x="2064226" y="608648"/>
                  <a:pt x="2073029" y="595926"/>
                  <a:pt x="2082800" y="584200"/>
                </a:cubicBezTo>
                <a:cubicBezTo>
                  <a:pt x="2094298" y="570402"/>
                  <a:pt x="2108200" y="558800"/>
                  <a:pt x="2120900" y="546100"/>
                </a:cubicBezTo>
                <a:cubicBezTo>
                  <a:pt x="2144959" y="473922"/>
                  <a:pt x="2124134" y="517466"/>
                  <a:pt x="2209800" y="431800"/>
                </a:cubicBezTo>
                <a:cubicBezTo>
                  <a:pt x="2258693" y="382907"/>
                  <a:pt x="2232956" y="403663"/>
                  <a:pt x="2286000" y="368300"/>
                </a:cubicBezTo>
                <a:cubicBezTo>
                  <a:pt x="2294467" y="355600"/>
                  <a:pt x="2300607" y="340993"/>
                  <a:pt x="2311400" y="330200"/>
                </a:cubicBezTo>
                <a:cubicBezTo>
                  <a:pt x="2322193" y="319407"/>
                  <a:pt x="2339965" y="316719"/>
                  <a:pt x="2349500" y="304800"/>
                </a:cubicBezTo>
                <a:cubicBezTo>
                  <a:pt x="2357863" y="294347"/>
                  <a:pt x="2355558" y="278323"/>
                  <a:pt x="2362200" y="266700"/>
                </a:cubicBezTo>
                <a:cubicBezTo>
                  <a:pt x="2372702" y="248322"/>
                  <a:pt x="2387600" y="232833"/>
                  <a:pt x="2400300" y="215900"/>
                </a:cubicBezTo>
                <a:cubicBezTo>
                  <a:pt x="2404369" y="199624"/>
                  <a:pt x="2416590" y="145220"/>
                  <a:pt x="2425700" y="127000"/>
                </a:cubicBezTo>
                <a:cubicBezTo>
                  <a:pt x="2432526" y="113348"/>
                  <a:pt x="2444901" y="102848"/>
                  <a:pt x="2451100" y="88900"/>
                </a:cubicBezTo>
                <a:cubicBezTo>
                  <a:pt x="2477839" y="28738"/>
                  <a:pt x="2476500" y="36303"/>
                  <a:pt x="2476500" y="0"/>
                </a:cubicBezTo>
                <a:lnTo>
                  <a:pt x="2476500" y="0"/>
                </a:lnTo>
              </a:path>
            </a:pathLst>
          </a:cu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02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vorakdirectinginchica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007" y="1289567"/>
            <a:ext cx="2667860" cy="44635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749" y="653534"/>
            <a:ext cx="8738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Why did you choose the one conductor’s score from your group to perform for the class?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3713" y="5943600"/>
            <a:ext cx="85043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Drawing by M.V. </a:t>
            </a:r>
            <a:r>
              <a:rPr lang="en-US" sz="1400" dirty="0" err="1" smtClean="0"/>
              <a:t>Nadherny</a:t>
            </a:r>
            <a:r>
              <a:rPr lang="en-US" sz="1400" dirty="0" smtClean="0"/>
              <a:t> of Dvorak conducting a concert of his own works at the World’s Fair in Chicago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384300" y="6461695"/>
            <a:ext cx="6960228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Image Source</a:t>
            </a:r>
            <a:r>
              <a:rPr lang="en-US" sz="1100" dirty="0" smtClean="0"/>
              <a:t>: http</a:t>
            </a:r>
            <a:r>
              <a:rPr lang="en-US" sz="1100" dirty="0"/>
              <a:t>://www.antonin-dvorak.cz/images/D_diriguje_v_Chicagu_kresba_M_V_Nadherny_mini.JPG</a:t>
            </a:r>
          </a:p>
          <a:p>
            <a:r>
              <a:rPr lang="en-US" dirty="0" smtClean="0"/>
              <a:t>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847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vorak portrait sketc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88901"/>
            <a:ext cx="2327414" cy="2679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80447" y="596204"/>
            <a:ext cx="4140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Antonin Dvorak was born in 1841</a:t>
            </a:r>
          </a:p>
          <a:p>
            <a:pPr algn="ctr"/>
            <a:r>
              <a:rPr lang="en-US" sz="2800" dirty="0" smtClean="0"/>
              <a:t> in the Czech Republic.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080447" y="6328202"/>
            <a:ext cx="449485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Image Source: https</a:t>
            </a:r>
            <a:r>
              <a:rPr lang="en-US" sz="1050" dirty="0"/>
              <a:t>://www.classicsforkids.com/images/screencap_map.jpg</a:t>
            </a:r>
          </a:p>
          <a:p>
            <a:r>
              <a:rPr lang="en-US" sz="1050" dirty="0" smtClean="0"/>
              <a:t>  </a:t>
            </a:r>
            <a:endParaRPr lang="en-US" sz="1050" dirty="0"/>
          </a:p>
        </p:txBody>
      </p:sp>
      <p:pic>
        <p:nvPicPr>
          <p:cNvPr id="7" name="Picture 6" descr="composerma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2789927"/>
            <a:ext cx="6032500" cy="34146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89700" y="2789927"/>
            <a:ext cx="2260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Image </a:t>
            </a:r>
            <a:r>
              <a:rPr lang="en-US" sz="1100" dirty="0"/>
              <a:t>Source: http://</a:t>
            </a:r>
            <a:r>
              <a:rPr lang="en-US" sz="1100" dirty="0" err="1"/>
              <a:t>www.antonin-dvorak.cz</a:t>
            </a:r>
            <a:r>
              <a:rPr lang="en-US" sz="1100" dirty="0"/>
              <a:t>/images/</a:t>
            </a:r>
            <a:r>
              <a:rPr lang="en-US" sz="1100" dirty="0" err="1"/>
              <a:t>obraz-vilimek.jpg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712540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rganist's hous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5045"/>
            <a:ext cx="3845888" cy="2307155"/>
          </a:xfrm>
          <a:prstGeom prst="rect">
            <a:avLst/>
          </a:prstGeom>
        </p:spPr>
      </p:pic>
      <p:pic>
        <p:nvPicPr>
          <p:cNvPr id="3" name="Picture 2" descr="interiorofchurchzlonic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600" y="2703662"/>
            <a:ext cx="3302001" cy="33312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65747" y="546100"/>
            <a:ext cx="414473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At age 12, Dvorak went to live</a:t>
            </a:r>
          </a:p>
          <a:p>
            <a:pPr algn="ctr"/>
            <a:r>
              <a:rPr lang="en-US" sz="2400" dirty="0" smtClean="0"/>
              <a:t> with an uncle</a:t>
            </a:r>
          </a:p>
          <a:p>
            <a:pPr algn="ctr"/>
            <a:r>
              <a:rPr lang="en-US" sz="2400" dirty="0" smtClean="0"/>
              <a:t>in </a:t>
            </a:r>
            <a:r>
              <a:rPr lang="en-US" sz="2400" dirty="0" err="1" smtClean="0"/>
              <a:t>Zlonice</a:t>
            </a:r>
            <a:r>
              <a:rPr lang="en-US" sz="2400" dirty="0" smtClean="0"/>
              <a:t>, Germany.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81078" y="3974068"/>
            <a:ext cx="3998210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His music mentor taught him </a:t>
            </a:r>
          </a:p>
          <a:p>
            <a:pPr algn="ctr"/>
            <a:r>
              <a:rPr lang="en-US" sz="2400" dirty="0" smtClean="0"/>
              <a:t>piano, viola, organ, </a:t>
            </a:r>
          </a:p>
          <a:p>
            <a:pPr algn="ctr"/>
            <a:r>
              <a:rPr lang="en-US" sz="2400" dirty="0" smtClean="0"/>
              <a:t>and beginning composition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420083"/>
            <a:ext cx="48661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The organist’s  house in </a:t>
            </a:r>
            <a:r>
              <a:rPr lang="en-US" sz="1400" dirty="0" err="1" smtClean="0"/>
              <a:t>Zlonice</a:t>
            </a:r>
            <a:r>
              <a:rPr lang="en-US" sz="1400" dirty="0" smtClean="0"/>
              <a:t> where Dvorak studied music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47699" y="2727860"/>
            <a:ext cx="36322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Image Source: http</a:t>
            </a:r>
            <a:r>
              <a:rPr lang="en-US" sz="1100" dirty="0"/>
              <a:t>://www.antonin-dvorak.cz/images/zlonice_varhanikovna(1).</a:t>
            </a:r>
            <a:r>
              <a:rPr lang="en-US" sz="1100" dirty="0" smtClean="0"/>
              <a:t>jpg</a:t>
            </a:r>
            <a:endParaRPr lang="en-US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5511800" y="6044624"/>
            <a:ext cx="2402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Interior of church in </a:t>
            </a:r>
            <a:r>
              <a:rPr lang="en-US" sz="1400" dirty="0" err="1" smtClean="0"/>
              <a:t>Zlonice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5054600" y="6405890"/>
            <a:ext cx="394437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Image Source: </a:t>
            </a:r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http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://www.antonin-dvorak.cz/images/zlonice_varhanikovna(1).jpg</a:t>
            </a:r>
          </a:p>
          <a:p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endParaRPr lang="en-US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410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47561" y="3082976"/>
            <a:ext cx="7531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Prague </a:t>
            </a:r>
          </a:p>
          <a:p>
            <a:pPr algn="ctr"/>
            <a:r>
              <a:rPr lang="en-US" sz="1400" dirty="0" smtClean="0"/>
              <a:t>Dvorak’s home after </a:t>
            </a:r>
            <a:r>
              <a:rPr lang="en-US" sz="1400" dirty="0" err="1" smtClean="0"/>
              <a:t>Zlonice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2314282" y="3652882"/>
            <a:ext cx="48143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Image Source: http</a:t>
            </a:r>
            <a:r>
              <a:rPr lang="en-US" sz="1100" dirty="0"/>
              <a:t>://</a:t>
            </a:r>
            <a:r>
              <a:rPr lang="en-US" sz="1100" dirty="0" err="1"/>
              <a:t>www.antonin-dvorak.cz</a:t>
            </a:r>
            <a:r>
              <a:rPr lang="en-US" sz="1100" dirty="0" smtClean="0"/>
              <a:t>/images</a:t>
            </a:r>
            <a:r>
              <a:rPr lang="en-US" sz="1100" dirty="0"/>
              <a:t>/praha/praha_mini.jpg</a:t>
            </a:r>
          </a:p>
          <a:p>
            <a:r>
              <a:rPr lang="en-US" sz="1100" dirty="0" smtClean="0"/>
              <a:t> </a:t>
            </a:r>
            <a:endParaRPr lang="en-US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947561" y="4394200"/>
            <a:ext cx="7708536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At age 16, Dvorak went to Prague to study organ.</a:t>
            </a:r>
          </a:p>
          <a:p>
            <a:pPr algn="ctr"/>
            <a:r>
              <a:rPr lang="en-US" sz="2800" dirty="0" smtClean="0"/>
              <a:t>He graduated from the Prague Organ School </a:t>
            </a:r>
          </a:p>
          <a:p>
            <a:pPr algn="ctr"/>
            <a:r>
              <a:rPr lang="en-US" sz="2800" dirty="0" smtClean="0"/>
              <a:t>when he was 18 years old.</a:t>
            </a:r>
          </a:p>
          <a:p>
            <a:endParaRPr lang="en-US" dirty="0"/>
          </a:p>
        </p:txBody>
      </p:sp>
      <p:pic>
        <p:nvPicPr>
          <p:cNvPr id="6" name="Picture 5" descr="pragu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700" y="279399"/>
            <a:ext cx="3690423" cy="280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92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2889" y="1990923"/>
            <a:ext cx="2236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Dvorak and his wife, Anna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685799" y="2298700"/>
            <a:ext cx="213359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Image Source: http</a:t>
            </a:r>
            <a:r>
              <a:rPr lang="en-US" sz="1100" dirty="0"/>
              <a:t>://</a:t>
            </a:r>
            <a:r>
              <a:rPr lang="en-US" sz="1100" dirty="0" err="1"/>
              <a:t>www.antonin-dvorak.cz</a:t>
            </a:r>
            <a:r>
              <a:rPr lang="en-US" sz="1100" dirty="0" smtClean="0"/>
              <a:t>/images</a:t>
            </a:r>
            <a:r>
              <a:rPr lang="en-US" sz="1100" dirty="0"/>
              <a:t>/rodina/manzelske-foto.jpg</a:t>
            </a:r>
          </a:p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6" name="Picture 5" descr="Dvorakandfamil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200" y="3688842"/>
            <a:ext cx="3390900" cy="21023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18548" y="5797034"/>
            <a:ext cx="24215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Dvorak (second from the left) </a:t>
            </a:r>
          </a:p>
          <a:p>
            <a:pPr algn="ctr"/>
            <a:r>
              <a:rPr lang="en-US" sz="1400" dirty="0" smtClean="0"/>
              <a:t>with his family and friends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305690" y="6414532"/>
            <a:ext cx="38651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Image Source: </a:t>
            </a:r>
            <a:r>
              <a:rPr lang="en-US" sz="1100" u="sng" dirty="0" smtClean="0"/>
              <a:t>http</a:t>
            </a:r>
            <a:r>
              <a:rPr lang="en-US" sz="1100" u="sng" dirty="0"/>
              <a:t>://www.antonin-dvorak.cz/en/life/</a:t>
            </a:r>
            <a:r>
              <a:rPr lang="en-US" sz="1100" u="sng" dirty="0" smtClean="0"/>
              <a:t>family</a:t>
            </a:r>
            <a:endParaRPr 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4230598" y="1143000"/>
            <a:ext cx="45860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Dvorak married the sister of one </a:t>
            </a:r>
          </a:p>
          <a:p>
            <a:pPr algn="ctr"/>
            <a:r>
              <a:rPr lang="en-US" sz="2000" dirty="0" smtClean="0"/>
              <a:t>of his pupils, Anna </a:t>
            </a:r>
            <a:r>
              <a:rPr lang="en-US" sz="2000" dirty="0" err="1" smtClean="0"/>
              <a:t>Cermakova</a:t>
            </a:r>
            <a:r>
              <a:rPr lang="en-US" sz="2000" dirty="0" smtClean="0"/>
              <a:t>, in 1873.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32753" y="4051300"/>
            <a:ext cx="41729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Dvorak and his wife, Anna, had</a:t>
            </a:r>
          </a:p>
          <a:p>
            <a:pPr algn="ctr"/>
            <a:r>
              <a:rPr lang="en-US" sz="2000" dirty="0" smtClean="0"/>
              <a:t>nine children, but three of them died</a:t>
            </a:r>
          </a:p>
          <a:p>
            <a:pPr algn="ctr"/>
            <a:r>
              <a:rPr lang="en-US" sz="2000" dirty="0" smtClean="0"/>
              <a:t>in infancy.</a:t>
            </a:r>
            <a:endParaRPr lang="en-US" sz="2000" dirty="0"/>
          </a:p>
        </p:txBody>
      </p:sp>
      <p:pic>
        <p:nvPicPr>
          <p:cNvPr id="11" name="Picture 10" descr="dvorakandwif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669615"/>
            <a:ext cx="1828800" cy="132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703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vonic-dances-1373532150-view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508000"/>
            <a:ext cx="3922713" cy="2910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2600" y="3443800"/>
            <a:ext cx="14984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Slavonic Dancers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800100" y="3751577"/>
            <a:ext cx="3556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Image Source: https</a:t>
            </a:r>
            <a:r>
              <a:rPr lang="en-US" sz="1100" dirty="0"/>
              <a:t>://assets.classicfm.com/2013/27</a:t>
            </a:r>
            <a:r>
              <a:rPr lang="en-US" sz="1100" dirty="0" smtClean="0"/>
              <a:t>/slavonic</a:t>
            </a:r>
            <a:r>
              <a:rPr lang="en-US" sz="1100" dirty="0"/>
              <a:t>-dances-1373532150-view-1.png</a:t>
            </a:r>
          </a:p>
          <a:p>
            <a:r>
              <a:rPr lang="en-US" sz="1100" dirty="0" smtClean="0"/>
              <a:t>:   </a:t>
            </a:r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4891824" y="6581575"/>
            <a:ext cx="39482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Image Source: https</a:t>
            </a:r>
            <a:r>
              <a:rPr lang="en-US" sz="1100" dirty="0"/>
              <a:t>://</a:t>
            </a:r>
            <a:r>
              <a:rPr lang="en-US" sz="1100" dirty="0" err="1"/>
              <a:t>en.wikipedia.org</a:t>
            </a:r>
            <a:r>
              <a:rPr lang="en-US" sz="1100" dirty="0"/>
              <a:t>/wiki/</a:t>
            </a:r>
            <a:r>
              <a:rPr lang="en-US" sz="1100" dirty="0" err="1"/>
              <a:t>Slavonic_Dances</a:t>
            </a:r>
            <a:r>
              <a:rPr lang="en-US" sz="1100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02200" y="6192508"/>
            <a:ext cx="39379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The title page of the first series of </a:t>
            </a:r>
            <a:r>
              <a:rPr lang="en-US" sz="1400" i="1" dirty="0" smtClean="0"/>
              <a:t>Slavonic Dances</a:t>
            </a:r>
            <a:endParaRPr lang="en-US" sz="1200" dirty="0"/>
          </a:p>
        </p:txBody>
      </p:sp>
      <p:pic>
        <p:nvPicPr>
          <p:cNvPr id="10" name="Picture 9" descr="titlepageslavonicdance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156" y="3314700"/>
            <a:ext cx="2255336" cy="28778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55215" y="1237565"/>
            <a:ext cx="47243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One of Dvorak’s early works was inspired </a:t>
            </a:r>
          </a:p>
          <a:p>
            <a:pPr algn="ctr"/>
            <a:r>
              <a:rPr lang="en-US" sz="2000" dirty="0" smtClean="0"/>
              <a:t>by his Czech heritage.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53877" y="4559300"/>
            <a:ext cx="42267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Dvorak’s </a:t>
            </a:r>
            <a:r>
              <a:rPr lang="en-US" sz="2000" i="1" dirty="0" smtClean="0"/>
              <a:t>Slavonic Dances </a:t>
            </a:r>
            <a:r>
              <a:rPr lang="en-US" sz="2000" dirty="0" smtClean="0"/>
              <a:t>brought him</a:t>
            </a:r>
          </a:p>
          <a:p>
            <a:pPr algn="ctr"/>
            <a:r>
              <a:rPr lang="en-US" sz="2000" dirty="0" smtClean="0"/>
              <a:t>fame all over Europe.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3016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9669" y="889000"/>
            <a:ext cx="48397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Dvorak’s new-found fame made him </a:t>
            </a:r>
          </a:p>
          <a:p>
            <a:pPr algn="ctr"/>
            <a:r>
              <a:rPr lang="en-US" sz="2000" dirty="0" smtClean="0"/>
              <a:t>uncomfortable. He preferred the privacy of </a:t>
            </a:r>
          </a:p>
          <a:p>
            <a:pPr algn="ctr"/>
            <a:r>
              <a:rPr lang="en-US" sz="2000" dirty="0" smtClean="0"/>
              <a:t>life </a:t>
            </a:r>
            <a:r>
              <a:rPr lang="en-US" sz="2000" dirty="0" smtClean="0"/>
              <a:t>in the country to life in a busy city.</a:t>
            </a:r>
          </a:p>
        </p:txBody>
      </p:sp>
      <p:pic>
        <p:nvPicPr>
          <p:cNvPr id="3" name="Picture 2" descr="dvorak_tra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24" y="202705"/>
            <a:ext cx="3636176" cy="22762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2300" y="2478952"/>
            <a:ext cx="32328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Dvorak was obsessed with locomotives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725290"/>
            <a:ext cx="4653951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Image Source: https</a:t>
            </a:r>
            <a:r>
              <a:rPr lang="en-US" sz="1100" dirty="0"/>
              <a:t>://rilm.files.wordpress.com/2011/08/dvorak_train.jpg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 descr="dvorakkeepingpigeon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700" y="3365499"/>
            <a:ext cx="3314700" cy="2438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986" y="4229100"/>
            <a:ext cx="51156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Dvorak’s favorite hobbies were spotting trains </a:t>
            </a:r>
          </a:p>
          <a:p>
            <a:pPr algn="ctr"/>
            <a:r>
              <a:rPr lang="en-US" sz="2000" dirty="0" smtClean="0"/>
              <a:t>and keeping pigeons.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684666" y="5803899"/>
            <a:ext cx="2428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Dvorak loved to raise pigeons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0" y="6245795"/>
            <a:ext cx="307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Image Source: http</a:t>
            </a:r>
            <a:r>
              <a:rPr lang="en-US" sz="1100" dirty="0"/>
              <a:t>://www.antonin-dvorak.cz/</a:t>
            </a:r>
            <a:r>
              <a:rPr lang="en-US" sz="1100" dirty="0" smtClean="0"/>
              <a:t>images/</a:t>
            </a:r>
            <a:r>
              <a:rPr lang="en-US" sz="1100" dirty="0"/>
              <a:t>AD_s_holuby_mini.jpg</a:t>
            </a:r>
          </a:p>
          <a:p>
            <a:r>
              <a:rPr lang="en-US" dirty="0" smtClean="0"/>
              <a:t>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77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yconservatory19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39701"/>
            <a:ext cx="2513178" cy="2892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62600" y="2998573"/>
            <a:ext cx="26932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New York Conservatory in 1905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5562601" y="3306350"/>
            <a:ext cx="2513178" cy="901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Image Source: http</a:t>
            </a:r>
            <a:r>
              <a:rPr lang="en-US" sz="1100" dirty="0"/>
              <a:t>://</a:t>
            </a:r>
            <a:r>
              <a:rPr lang="en-US" sz="1100" dirty="0" err="1"/>
              <a:t>www.antonin-dvorak.cz</a:t>
            </a:r>
            <a:r>
              <a:rPr lang="en-US" sz="1100" dirty="0" smtClean="0"/>
              <a:t>/images</a:t>
            </a:r>
            <a:r>
              <a:rPr lang="en-US" sz="1100" dirty="0"/>
              <a:t>/konzervator_ny_1905.jpg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 descr="plaqueinn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3306350"/>
            <a:ext cx="2153863" cy="26626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1800" y="5969000"/>
            <a:ext cx="3929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Plaque with portrait of Dvorak in New York City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977899" y="6276777"/>
            <a:ext cx="278130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Image Source: http</a:t>
            </a:r>
            <a:r>
              <a:rPr lang="en-US" sz="1100" dirty="0"/>
              <a:t>://www.antonin-dvorak.cz/images</a:t>
            </a:r>
            <a:r>
              <a:rPr lang="en-US" sz="1100" dirty="0" smtClean="0"/>
              <a:t>/</a:t>
            </a:r>
            <a:r>
              <a:rPr lang="en-US" sz="1100" dirty="0" err="1" smtClean="0"/>
              <a:t>pametni_deska_new_york.jpg</a:t>
            </a:r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212454" y="939800"/>
            <a:ext cx="48084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In 1892, Dvorak was invited to America to</a:t>
            </a:r>
          </a:p>
          <a:p>
            <a:pPr algn="ctr"/>
            <a:r>
              <a:rPr lang="en-US" sz="2000" dirty="0" smtClean="0"/>
              <a:t>become the Director of the National </a:t>
            </a:r>
          </a:p>
          <a:p>
            <a:pPr algn="ctr"/>
            <a:r>
              <a:rPr lang="en-US" sz="2000" dirty="0" smtClean="0"/>
              <a:t>Conservatory in New York City.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506913" y="4038600"/>
            <a:ext cx="4432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While Dvorak was in America, he became interested in American folk music,</a:t>
            </a:r>
            <a:r>
              <a:rPr lang="en-US" sz="2000" dirty="0"/>
              <a:t> </a:t>
            </a:r>
            <a:r>
              <a:rPr lang="en-US" sz="2000" dirty="0" smtClean="0"/>
              <a:t>especially Native American music and African-American music. He used many of these musical </a:t>
            </a:r>
          </a:p>
          <a:p>
            <a:pPr algn="ctr"/>
            <a:r>
              <a:rPr lang="en-US" sz="2000" dirty="0" smtClean="0"/>
              <a:t>ideas in his “New World Symphony”. </a:t>
            </a:r>
          </a:p>
        </p:txBody>
      </p:sp>
    </p:spTree>
    <p:extLst>
      <p:ext uri="{BB962C8B-B14F-4D97-AF65-F5344CB8AC3E}">
        <p14:creationId xmlns:p14="http://schemas.microsoft.com/office/powerpoint/2010/main" val="2321219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efault Theme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Folio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Foli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20000"/>
              </a:schemeClr>
              <a:schemeClr val="phClr"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8100" dist="25400" dir="54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st="25400">
              <a:srgbClr val="000000">
                <a:alpha val="50000"/>
              </a:srgbClr>
            </a:inn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3000"/>
                <a:lumMod val="10000"/>
              </a:schemeClr>
              <a:schemeClr val="phClr">
                <a:tint val="91000"/>
                <a:satMod val="500000"/>
                <a:lumMod val="125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1371</TotalTime>
  <Words>1385</Words>
  <Application>Microsoft Macintosh PowerPoint</Application>
  <PresentationFormat>On-screen Show (4:3)</PresentationFormat>
  <Paragraphs>244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Symphony 6,  Movement 3,  “Furiant”</dc:title>
  <dc:creator>Kathy Hopkins</dc:creator>
  <cp:lastModifiedBy>Kathy Hopkins</cp:lastModifiedBy>
  <cp:revision>52</cp:revision>
  <dcterms:created xsi:type="dcterms:W3CDTF">2018-08-01T15:11:52Z</dcterms:created>
  <dcterms:modified xsi:type="dcterms:W3CDTF">2018-08-03T05:23:50Z</dcterms:modified>
</cp:coreProperties>
</file>